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5" r:id="rId2"/>
    <p:sldId id="316" r:id="rId3"/>
    <p:sldId id="317" r:id="rId4"/>
    <p:sldId id="318" r:id="rId5"/>
    <p:sldId id="304" r:id="rId6"/>
    <p:sldId id="305" r:id="rId7"/>
    <p:sldId id="313" r:id="rId8"/>
    <p:sldId id="306" r:id="rId9"/>
    <p:sldId id="314" r:id="rId10"/>
    <p:sldId id="307" r:id="rId11"/>
    <p:sldId id="308" r:id="rId12"/>
    <p:sldId id="319" r:id="rId13"/>
    <p:sldId id="320" r:id="rId14"/>
    <p:sldId id="309" r:id="rId15"/>
    <p:sldId id="321" r:id="rId16"/>
    <p:sldId id="310" r:id="rId17"/>
    <p:sldId id="291" r:id="rId18"/>
    <p:sldId id="292" r:id="rId19"/>
    <p:sldId id="303" r:id="rId20"/>
    <p:sldId id="299" r:id="rId21"/>
    <p:sldId id="311" r:id="rId22"/>
    <p:sldId id="277" r:id="rId23"/>
  </p:sldIdLst>
  <p:sldSz cx="9144000" cy="6858000" type="screen4x3"/>
  <p:notesSz cx="6789738" cy="9929813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7" autoAdjust="0"/>
    <p:restoredTop sz="92857" autoAdjust="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6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5193" y="0"/>
            <a:ext cx="294296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731EB5-3B05-425B-80BD-923F40361A5B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179"/>
            <a:ext cx="294296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5193" y="9431179"/>
            <a:ext cx="294296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245563-0B8A-4533-B347-EDFA4FBB64A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455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6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5193" y="0"/>
            <a:ext cx="2942960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BD7ACA-5D20-42E9-B092-EFC7D5E0A4C9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dirty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657" y="4716383"/>
            <a:ext cx="5432425" cy="4468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179"/>
            <a:ext cx="294296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5193" y="9431179"/>
            <a:ext cx="2942960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33B151-D370-41E4-AE23-C4A4AFB4B90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951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3B151-D370-41E4-AE23-C4A4AFB4B900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49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3B151-D370-41E4-AE23-C4A4AFB4B900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1749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33B151-D370-41E4-AE23-C4A4AFB4B900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kel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>
            <a:off x="0" y="6572250"/>
            <a:ext cx="9429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6186486" cy="3643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EF16-A2AB-40F4-90D0-3F1F626E70F7}" type="datetimeFigureOut">
              <a:rPr lang="sv-SE"/>
              <a:pPr>
                <a:defRPr/>
              </a:pPr>
              <a:t>2013-02-15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A6A6-BCEE-434A-BE13-6E35EB448D0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>
            <a:off x="0" y="6572250"/>
            <a:ext cx="9429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6186486" cy="3643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■"/>
              <a:defRPr sz="24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l">
              <a:buClr>
                <a:schemeClr val="accent1"/>
              </a:buClr>
              <a:buFont typeface="Arial" pitchFamily="34" charset="0"/>
              <a:buChar char="■"/>
              <a:defRPr sz="1800" b="1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>
              <a:buClr>
                <a:schemeClr val="accent1"/>
              </a:buClr>
              <a:buFont typeface="Arial" pitchFamily="34" charset="0"/>
              <a:buChar char="■"/>
              <a:defRPr sz="1400" b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4627-896B-45A3-9AEE-5B5E01AB5DA1}" type="datetimeFigureOut">
              <a:rPr lang="sv-SE"/>
              <a:pPr>
                <a:defRPr/>
              </a:pPr>
              <a:t>2013-02-15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98F6-5242-4F07-A216-D3D43563B1F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1556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 rot="10800000">
            <a:off x="0" y="65722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3"/>
          </p:nvPr>
        </p:nvSpPr>
        <p:spPr>
          <a:xfrm>
            <a:off x="1714500" y="2000250"/>
            <a:ext cx="6786563" cy="42862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Arial" pitchFamily="34" charset="0"/>
              <a:buChar char="■"/>
              <a:defRPr sz="2400" b="1"/>
            </a:lvl1pPr>
            <a:lvl2pPr>
              <a:buClr>
                <a:schemeClr val="accent1"/>
              </a:buClr>
              <a:buFont typeface="Arial" pitchFamily="34" charset="0"/>
              <a:buChar char="■"/>
              <a:defRPr sz="1800" b="1"/>
            </a:lvl2pPr>
            <a:lvl3pPr>
              <a:buClr>
                <a:schemeClr val="accent1"/>
              </a:buClr>
              <a:buFont typeface="Arial" pitchFamily="34" charset="0"/>
              <a:buChar char="■"/>
              <a:defRPr sz="1600"/>
            </a:lvl3pPr>
            <a:lvl4pPr>
              <a:buClr>
                <a:schemeClr val="accent1"/>
              </a:buClr>
              <a:buFont typeface="Arial" pitchFamily="34" charset="0"/>
              <a:buChar char="■"/>
              <a:defRPr/>
            </a:lvl4pPr>
            <a:lvl5pPr>
              <a:buClr>
                <a:schemeClr val="accent1"/>
              </a:buClr>
              <a:buFont typeface="Arial" pitchFamily="34" charset="0"/>
              <a:buChar char="■"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567F8-65BB-4340-B4CC-B4DEA0360BBB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653B-DEDD-441E-BC9D-BFB981F492E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>
            <a:off x="0" y="65722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diagram 13"/>
          <p:cNvSpPr>
            <a:spLocks noGrp="1"/>
          </p:cNvSpPr>
          <p:nvPr>
            <p:ph type="chart" sz="quarter" idx="13"/>
          </p:nvPr>
        </p:nvSpPr>
        <p:spPr>
          <a:xfrm>
            <a:off x="1714523" y="1928827"/>
            <a:ext cx="6072187" cy="3571875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2400" b="1">
                <a:latin typeface="+mn-lt"/>
              </a:defRPr>
            </a:lvl1pPr>
          </a:lstStyle>
          <a:p>
            <a:pPr lvl="0"/>
            <a:r>
              <a:rPr lang="sv-SE" noProof="0" dirty="0" smtClean="0"/>
              <a:t>Klicka på ikonen för att lägga till ett diagram</a:t>
            </a:r>
            <a:endParaRPr lang="sv-SE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D98D-B84C-4B2E-8025-C7579600B67E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28435-35D5-4189-830C-51FB03B4EF3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>
            <a:off x="0" y="65722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3" name="Platshållare för tabell 12"/>
          <p:cNvSpPr>
            <a:spLocks noGrp="1"/>
          </p:cNvSpPr>
          <p:nvPr>
            <p:ph type="tbl" sz="quarter" idx="13"/>
          </p:nvPr>
        </p:nvSpPr>
        <p:spPr>
          <a:xfrm>
            <a:off x="1643042" y="2000240"/>
            <a:ext cx="6500812" cy="421484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 b="1"/>
            </a:lvl1pPr>
          </a:lstStyle>
          <a:p>
            <a:pPr lvl="0"/>
            <a:r>
              <a:rPr lang="sv-SE" noProof="0" dirty="0" smtClean="0"/>
              <a:t>Klicka på ikonen för att lägga till en tabell</a:t>
            </a:r>
            <a:endParaRPr lang="sv-SE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2965-26F4-4805-BA99-C7CAA5326526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7D64-59D9-457E-82C4-3BC30A9C03A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ak 5"/>
          <p:cNvCxnSpPr/>
          <p:nvPr userDrawn="1"/>
        </p:nvCxnSpPr>
        <p:spPr>
          <a:xfrm rot="10800000">
            <a:off x="-285750" y="6572250"/>
            <a:ext cx="9572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2571768" cy="342902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3"/>
          </p:nvPr>
        </p:nvSpPr>
        <p:spPr>
          <a:xfrm>
            <a:off x="4357688" y="1928802"/>
            <a:ext cx="4214812" cy="3429011"/>
          </a:xfrm>
          <a:prstGeom prst="rect">
            <a:avLst/>
          </a:prstGeom>
        </p:spPr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sv-SE" noProof="0" dirty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5FCE-1C74-4590-BCFA-B28A628FD993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A82E-3B1D-4094-A28E-E7C5C0FED1A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ak 4"/>
          <p:cNvCxnSpPr/>
          <p:nvPr userDrawn="1"/>
        </p:nvCxnSpPr>
        <p:spPr>
          <a:xfrm>
            <a:off x="0" y="6572250"/>
            <a:ext cx="9429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/>
          </p:nvPr>
        </p:nvSpPr>
        <p:spPr>
          <a:xfrm>
            <a:off x="1714500" y="2000250"/>
            <a:ext cx="6786563" cy="428625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400" b="1"/>
            </a:lvl1pPr>
          </a:lstStyle>
          <a:p>
            <a:pPr lvl="0"/>
            <a:r>
              <a:rPr lang="sv-SE" noProof="0" dirty="0" smtClean="0"/>
              <a:t>Klicka på ikonen för att lägga till en bild</a:t>
            </a:r>
            <a:endParaRPr lang="sv-SE" noProof="0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CA32-B798-4D44-BDCF-7E6F128FE139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1F9C-5CFB-4B8C-A018-FD759FB3556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media 13"/>
          <p:cNvSpPr>
            <a:spLocks noGrp="1"/>
          </p:cNvSpPr>
          <p:nvPr>
            <p:ph type="media" sz="quarter" idx="13"/>
          </p:nvPr>
        </p:nvSpPr>
        <p:spPr>
          <a:xfrm>
            <a:off x="1714500" y="2000250"/>
            <a:ext cx="6786563" cy="4286250"/>
          </a:xfrm>
          <a:prstGeom prst="rect">
            <a:avLst/>
          </a:prstGeom>
        </p:spPr>
        <p:txBody>
          <a:bodyPr/>
          <a:lstStyle>
            <a:lvl1pPr>
              <a:buNone/>
              <a:defRPr sz="2400" b="1"/>
            </a:lvl1pPr>
          </a:lstStyle>
          <a:p>
            <a:pPr lvl="0"/>
            <a:r>
              <a:rPr lang="sv-SE" noProof="0" dirty="0" smtClean="0"/>
              <a:t>Klicka på ikonen för att lägga till ett medieklipp</a:t>
            </a:r>
            <a:endParaRPr lang="sv-SE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96AB-A2DF-4FC9-A660-39536FF7805C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C897-7654-41DC-977B-F0249BDC8B2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1643042" y="0"/>
            <a:ext cx="6858048" cy="135729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66E4-84E0-47A7-A224-6914DEB3BA39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C5AE-D1E7-4EAD-81DC-8773987E03E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0" y="6572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142B0-7657-4F59-AF5A-935527A11D56}" type="datetimeFigureOut">
              <a:rPr lang="sv-SE"/>
              <a:pPr>
                <a:defRPr/>
              </a:pPr>
              <a:t>2013-02-15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71813" y="6572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3964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938963" y="6572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D1F20-5BD8-4FFE-A32E-65FAAB199BA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03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643063" y="0"/>
            <a:ext cx="6858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cxnSp>
        <p:nvCxnSpPr>
          <p:cNvPr id="9" name="Rak 8"/>
          <p:cNvCxnSpPr/>
          <p:nvPr/>
        </p:nvCxnSpPr>
        <p:spPr>
          <a:xfrm>
            <a:off x="-214313" y="6572250"/>
            <a:ext cx="9501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5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4267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0" r:id="rId8"/>
    <p:sldLayoutId id="2147483721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euskillspanorama.ec.europa.e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cap="all" dirty="0" smtClean="0"/>
              <a:t>Study </a:t>
            </a:r>
            <a:r>
              <a:rPr lang="en-GB" sz="2000" cap="all" dirty="0"/>
              <a:t>visit on </a:t>
            </a:r>
            <a:r>
              <a:rPr lang="sv-SE" sz="2000" cap="all" dirty="0"/>
              <a:t/>
            </a:r>
            <a:br>
              <a:rPr lang="sv-SE" sz="2000" cap="all" dirty="0"/>
            </a:br>
            <a:r>
              <a:rPr lang="en-GB" sz="2000" cap="all" dirty="0"/>
              <a:t>'Evidence-based Policy Making in Education </a:t>
            </a:r>
            <a:br>
              <a:rPr lang="en-GB" sz="2000" cap="all" dirty="0"/>
            </a:br>
            <a:r>
              <a:rPr lang="en-GB" sz="2000" cap="all" dirty="0"/>
              <a:t>and </a:t>
            </a:r>
            <a:r>
              <a:rPr lang="en-GB" sz="2000" cap="all" dirty="0" smtClean="0"/>
              <a:t>Training‘, Sweden 22-24 May 2012</a:t>
            </a:r>
            <a:r>
              <a:rPr lang="sv-SE" sz="2000" cap="all" dirty="0"/>
              <a:t/>
            </a:r>
            <a:br>
              <a:rPr lang="sv-SE" sz="2000" cap="all" dirty="0"/>
            </a:br>
            <a:endParaRPr lang="sv-SE" sz="20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755576" y="908720"/>
            <a:ext cx="7848872" cy="537778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84776" cy="461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619672" y="1772816"/>
            <a:ext cx="6186486" cy="3643338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Long term and short term </a:t>
            </a:r>
            <a:r>
              <a:rPr lang="sv-SE" dirty="0" err="1" smtClean="0"/>
              <a:t>forcasts</a:t>
            </a:r>
            <a:endParaRPr lang="sv-SE" dirty="0" smtClean="0"/>
          </a:p>
          <a:p>
            <a:r>
              <a:rPr lang="sv-SE" dirty="0" err="1" smtClean="0"/>
              <a:t>Surveys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empoyers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Sectoral</a:t>
            </a:r>
            <a:r>
              <a:rPr lang="sv-SE" dirty="0" smtClean="0"/>
              <a:t>, </a:t>
            </a:r>
            <a:r>
              <a:rPr lang="sv-SE" dirty="0" err="1" smtClean="0"/>
              <a:t>occupational</a:t>
            </a:r>
            <a:r>
              <a:rPr lang="sv-SE" dirty="0" smtClean="0"/>
              <a:t>, regional studies</a:t>
            </a:r>
          </a:p>
          <a:p>
            <a:r>
              <a:rPr lang="sv-SE" dirty="0" smtClean="0"/>
              <a:t>Focus </a:t>
            </a:r>
            <a:r>
              <a:rPr lang="sv-SE" dirty="0" err="1" smtClean="0"/>
              <a:t>groups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relevant institutions, </a:t>
            </a:r>
            <a:r>
              <a:rPr lang="sv-SE" dirty="0" err="1" smtClean="0"/>
              <a:t>stakeholders</a:t>
            </a:r>
            <a:r>
              <a:rPr lang="sv-SE" dirty="0" smtClean="0"/>
              <a:t>, </a:t>
            </a:r>
            <a:r>
              <a:rPr lang="sv-SE" dirty="0" err="1" smtClean="0"/>
              <a:t>bransches</a:t>
            </a:r>
            <a:r>
              <a:rPr lang="sv-SE" dirty="0" smtClean="0"/>
              <a:t> (social partners) </a:t>
            </a:r>
          </a:p>
          <a:p>
            <a:r>
              <a:rPr lang="sv-SE" dirty="0" err="1" smtClean="0"/>
              <a:t>Buisness</a:t>
            </a:r>
            <a:r>
              <a:rPr lang="sv-SE" dirty="0" smtClean="0"/>
              <a:t> </a:t>
            </a:r>
            <a:r>
              <a:rPr lang="sv-SE" dirty="0" err="1" smtClean="0"/>
              <a:t>intelligance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56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136904" cy="4608512"/>
          </a:xfrm>
        </p:spPr>
        <p:txBody>
          <a:bodyPr/>
          <a:lstStyle/>
          <a:p>
            <a:r>
              <a:rPr lang="sv-SE" dirty="0" smtClean="0"/>
              <a:t>The Swedish Public </a:t>
            </a:r>
            <a:r>
              <a:rPr lang="sv-SE" dirty="0" err="1" smtClean="0"/>
              <a:t>Employment</a:t>
            </a:r>
            <a:r>
              <a:rPr lang="sv-SE" dirty="0" smtClean="0"/>
              <a:t> Service </a:t>
            </a:r>
            <a:r>
              <a:rPr lang="sv-SE" dirty="0" err="1" smtClean="0"/>
              <a:t>describes</a:t>
            </a:r>
            <a:r>
              <a:rPr lang="sv-SE" dirty="0" smtClean="0"/>
              <a:t> </a:t>
            </a:r>
            <a:r>
              <a:rPr lang="sv-SE" dirty="0" err="1" smtClean="0"/>
              <a:t>labour</a:t>
            </a:r>
            <a:r>
              <a:rPr lang="sv-SE" dirty="0" smtClean="0"/>
              <a:t> market trends. The </a:t>
            </a:r>
            <a:r>
              <a:rPr lang="sv-SE" dirty="0" err="1" smtClean="0"/>
              <a:t>forecasts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interviews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/>
              <a:t> </a:t>
            </a:r>
            <a:r>
              <a:rPr lang="sv-SE" dirty="0" smtClean="0"/>
              <a:t>Swedish </a:t>
            </a:r>
            <a:r>
              <a:rPr lang="sv-SE" dirty="0" err="1" smtClean="0"/>
              <a:t>employers</a:t>
            </a:r>
            <a:r>
              <a:rPr lang="sv-SE" dirty="0" smtClean="0"/>
              <a:t>: </a:t>
            </a:r>
            <a:endParaRPr lang="sv-SE" dirty="0"/>
          </a:p>
          <a:p>
            <a:endParaRPr lang="sv-SE" dirty="0" smtClean="0"/>
          </a:p>
          <a:p>
            <a:pPr marL="342900" indent="-342900">
              <a:buFontTx/>
              <a:buChar char="-"/>
            </a:pPr>
            <a:r>
              <a:rPr lang="sv-SE" dirty="0" smtClean="0"/>
              <a:t>The long term </a:t>
            </a:r>
            <a:r>
              <a:rPr lang="sv-SE" dirty="0" err="1" smtClean="0"/>
              <a:t>forecast</a:t>
            </a:r>
            <a:r>
              <a:rPr lang="sv-SE" dirty="0" smtClean="0"/>
              <a:t> describes the </a:t>
            </a:r>
            <a:r>
              <a:rPr lang="sv-SE" dirty="0" err="1" smtClean="0"/>
              <a:t>demand</a:t>
            </a:r>
            <a:r>
              <a:rPr lang="sv-SE" dirty="0" smtClean="0"/>
              <a:t> for </a:t>
            </a:r>
            <a:r>
              <a:rPr lang="sv-SE" dirty="0" err="1" smtClean="0"/>
              <a:t>occupations</a:t>
            </a:r>
            <a:r>
              <a:rPr lang="sv-SE" dirty="0" smtClean="0"/>
              <a:t> in </a:t>
            </a:r>
            <a:r>
              <a:rPr lang="sv-SE" dirty="0" err="1" smtClean="0"/>
              <a:t>several</a:t>
            </a:r>
            <a:r>
              <a:rPr lang="sv-SE" dirty="0" smtClean="0"/>
              <a:t> industrises. </a:t>
            </a:r>
            <a:r>
              <a:rPr lang="en-GB" dirty="0" smtClean="0"/>
              <a:t>The publications are issued once every year</a:t>
            </a:r>
            <a:r>
              <a:rPr lang="sv-SE" dirty="0" smtClean="0"/>
              <a:t>(</a:t>
            </a:r>
            <a:r>
              <a:rPr lang="sv-SE" dirty="0" err="1" smtClean="0"/>
              <a:t>outlook</a:t>
            </a:r>
            <a:r>
              <a:rPr lang="sv-SE" dirty="0" smtClean="0"/>
              <a:t> </a:t>
            </a:r>
            <a:r>
              <a:rPr lang="sv-SE" dirty="0"/>
              <a:t>5-10 </a:t>
            </a:r>
            <a:r>
              <a:rPr lang="sv-SE" dirty="0" err="1"/>
              <a:t>years</a:t>
            </a:r>
            <a:r>
              <a:rPr lang="sv-SE" dirty="0" smtClean="0"/>
              <a:t>). </a:t>
            </a:r>
          </a:p>
          <a:p>
            <a:endParaRPr lang="sv-SE" dirty="0" smtClean="0"/>
          </a:p>
          <a:p>
            <a:pPr marL="342900" indent="-342900">
              <a:buFontTx/>
              <a:buChar char="-"/>
            </a:pPr>
            <a:r>
              <a:rPr lang="sv-SE" dirty="0" smtClean="0"/>
              <a:t>The  short term </a:t>
            </a:r>
            <a:r>
              <a:rPr lang="sv-SE" dirty="0" err="1" smtClean="0"/>
              <a:t>forecast</a:t>
            </a:r>
            <a:r>
              <a:rPr lang="sv-SE" dirty="0" smtClean="0"/>
              <a:t> describes </a:t>
            </a:r>
            <a:r>
              <a:rPr lang="sv-SE" dirty="0" err="1" smtClean="0"/>
              <a:t>labour</a:t>
            </a:r>
            <a:r>
              <a:rPr lang="sv-SE" dirty="0" smtClean="0"/>
              <a:t> market </a:t>
            </a:r>
            <a:r>
              <a:rPr lang="sv-SE" dirty="0" err="1" smtClean="0"/>
              <a:t>demands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en-US" dirty="0" smtClean="0"/>
              <a:t>about </a:t>
            </a:r>
            <a:r>
              <a:rPr lang="en-US" dirty="0"/>
              <a:t>200 </a:t>
            </a:r>
            <a:r>
              <a:rPr lang="en-US" dirty="0" smtClean="0"/>
              <a:t>professions. </a:t>
            </a:r>
            <a:r>
              <a:rPr lang="en-GB" dirty="0"/>
              <a:t>The publications </a:t>
            </a:r>
            <a:r>
              <a:rPr lang="en-GB" dirty="0" smtClean="0"/>
              <a:t>are issued twice </a:t>
            </a:r>
            <a:r>
              <a:rPr lang="en-GB" dirty="0"/>
              <a:t>a year </a:t>
            </a:r>
            <a:r>
              <a:rPr lang="en-US" dirty="0" smtClean="0"/>
              <a:t>(outlook 3-5 years).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Swedish Public </a:t>
            </a:r>
            <a:r>
              <a:rPr lang="sv-SE" dirty="0" err="1" smtClean="0"/>
              <a:t>Employment</a:t>
            </a:r>
            <a:r>
              <a:rPr lang="sv-SE" dirty="0" smtClean="0"/>
              <a:t> Service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99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611560" y="1928802"/>
            <a:ext cx="7848872" cy="452453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dirty="0" smtClean="0"/>
              <a:t>The </a:t>
            </a:r>
            <a:r>
              <a:rPr lang="sv-SE" dirty="0" err="1"/>
              <a:t>interviews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by the </a:t>
            </a:r>
            <a:r>
              <a:rPr lang="sv-SE" dirty="0" err="1"/>
              <a:t>staff</a:t>
            </a:r>
            <a:r>
              <a:rPr lang="sv-SE" dirty="0"/>
              <a:t> at the       </a:t>
            </a:r>
            <a:r>
              <a:rPr lang="en-GB" dirty="0">
                <a:solidFill>
                  <a:schemeClr val="tx1"/>
                </a:solidFill>
              </a:rPr>
              <a:t>Employment offices</a:t>
            </a:r>
            <a:r>
              <a:rPr lang="sv-SE" dirty="0"/>
              <a:t> in all regions </a:t>
            </a:r>
            <a:r>
              <a:rPr lang="sv-SE" dirty="0" err="1"/>
              <a:t>of</a:t>
            </a:r>
            <a:r>
              <a:rPr lang="sv-SE" dirty="0"/>
              <a:t> Sweden. </a:t>
            </a:r>
            <a:endParaRPr lang="sv-SE" dirty="0" smtClean="0"/>
          </a:p>
          <a:p>
            <a:pPr marL="342900" indent="-342900">
              <a:buFontTx/>
              <a:buChar char="-"/>
            </a:pPr>
            <a:endParaRPr lang="sv-SE" dirty="0" smtClean="0"/>
          </a:p>
          <a:p>
            <a:pPr marL="342900" indent="-342900">
              <a:buFontTx/>
              <a:buChar char="-"/>
            </a:pPr>
            <a:r>
              <a:rPr lang="sv-SE" dirty="0" smtClean="0"/>
              <a:t>The </a:t>
            </a:r>
            <a:r>
              <a:rPr lang="sv-SE" dirty="0" err="1" smtClean="0"/>
              <a:t>interviews</a:t>
            </a:r>
            <a:r>
              <a:rPr lang="sv-SE" dirty="0" smtClean="0"/>
              <a:t> </a:t>
            </a:r>
            <a:r>
              <a:rPr lang="sv-SE" dirty="0" err="1"/>
              <a:t>includes</a:t>
            </a:r>
            <a:r>
              <a:rPr lang="sv-SE" dirty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market </a:t>
            </a:r>
            <a:r>
              <a:rPr lang="sv-SE" dirty="0" err="1" smtClean="0"/>
              <a:t>development</a:t>
            </a:r>
            <a:r>
              <a:rPr lang="sv-SE" dirty="0" smtClean="0"/>
              <a:t>, </a:t>
            </a:r>
            <a:r>
              <a:rPr lang="sv-SE" dirty="0" err="1" smtClean="0"/>
              <a:t>capacity</a:t>
            </a:r>
            <a:r>
              <a:rPr lang="sv-SE" dirty="0" smtClean="0"/>
              <a:t> </a:t>
            </a:r>
            <a:r>
              <a:rPr lang="sv-SE" dirty="0" err="1" smtClean="0"/>
              <a:t>utilisation</a:t>
            </a:r>
            <a:r>
              <a:rPr lang="sv-SE" dirty="0"/>
              <a:t>, </a:t>
            </a:r>
            <a:r>
              <a:rPr lang="sv-SE" dirty="0" err="1"/>
              <a:t>shortage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labour</a:t>
            </a:r>
            <a:r>
              <a:rPr lang="sv-SE" dirty="0" smtClean="0"/>
              <a:t>, </a:t>
            </a:r>
            <a:r>
              <a:rPr lang="sv-SE" dirty="0" err="1" smtClean="0"/>
              <a:t>employment</a:t>
            </a:r>
            <a:r>
              <a:rPr lang="sv-SE" dirty="0" smtClean="0"/>
              <a:t> and </a:t>
            </a:r>
            <a:r>
              <a:rPr lang="sv-SE" dirty="0" err="1" smtClean="0"/>
              <a:t>recruitment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pPr marL="342900" indent="-342900">
              <a:buFontTx/>
              <a:buChar char="-"/>
            </a:pPr>
            <a:r>
              <a:rPr lang="en-US" dirty="0" smtClean="0"/>
              <a:t>The answers are used to make a index: Large </a:t>
            </a:r>
            <a:r>
              <a:rPr lang="en-US" dirty="0"/>
              <a:t>surplus, = </a:t>
            </a:r>
            <a:r>
              <a:rPr lang="en-US" dirty="0" smtClean="0"/>
              <a:t>value 1, Surplus </a:t>
            </a:r>
            <a:r>
              <a:rPr lang="en-US" dirty="0"/>
              <a:t>= value </a:t>
            </a:r>
            <a:r>
              <a:rPr lang="en-US" dirty="0" smtClean="0"/>
              <a:t>2, Balance </a:t>
            </a:r>
            <a:r>
              <a:rPr lang="en-US" dirty="0"/>
              <a:t>= value </a:t>
            </a:r>
            <a:r>
              <a:rPr lang="en-US" dirty="0" smtClean="0"/>
              <a:t>3, Shortage </a:t>
            </a:r>
            <a:r>
              <a:rPr lang="en-US" dirty="0"/>
              <a:t>= value </a:t>
            </a:r>
            <a:r>
              <a:rPr lang="en-US" dirty="0" smtClean="0"/>
              <a:t>4 and Large </a:t>
            </a:r>
            <a:r>
              <a:rPr lang="en-US" dirty="0"/>
              <a:t>shortage = value </a:t>
            </a:r>
            <a:r>
              <a:rPr lang="en-US" dirty="0" smtClean="0"/>
              <a:t>5. </a:t>
            </a:r>
            <a:endParaRPr lang="en-US" dirty="0"/>
          </a:p>
          <a:p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4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Shortage</a:t>
            </a:r>
            <a:r>
              <a:rPr lang="sv-SE" dirty="0" smtClean="0"/>
              <a:t> index 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>
          <a:xfrm>
            <a:off x="107504" y="1916832"/>
            <a:ext cx="8712968" cy="4286250"/>
          </a:xfrm>
        </p:spPr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3" y="1983407"/>
            <a:ext cx="87820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>
            <a:off x="755576" y="515719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400" u="sng" dirty="0" err="1"/>
              <a:t>Shortage</a:t>
            </a:r>
            <a:r>
              <a:rPr lang="sv-SE" sz="2400" u="sng" dirty="0"/>
              <a:t> index:</a:t>
            </a:r>
            <a:r>
              <a:rPr lang="sv-SE" sz="2400" dirty="0"/>
              <a:t> ((2*1)+(5*2)+(35*3)+(19*4)+(8*5))/69 = </a:t>
            </a:r>
            <a:r>
              <a:rPr lang="sv-SE" sz="2400" dirty="0" smtClean="0"/>
              <a:t>3,38 =  </a:t>
            </a:r>
            <a:r>
              <a:rPr lang="sv-SE" sz="2400" dirty="0" err="1" smtClean="0"/>
              <a:t>assessment</a:t>
            </a:r>
            <a:r>
              <a:rPr lang="sv-SE" sz="2400" dirty="0" smtClean="0"/>
              <a:t>: </a:t>
            </a:r>
            <a:r>
              <a:rPr lang="sv-SE" sz="2400" dirty="0" err="1" smtClean="0"/>
              <a:t>demand</a:t>
            </a:r>
            <a:r>
              <a:rPr lang="sv-SE" sz="2400" dirty="0" smtClean="0"/>
              <a:t> and </a:t>
            </a:r>
            <a:r>
              <a:rPr lang="sv-SE" sz="2400" dirty="0" err="1" smtClean="0"/>
              <a:t>supply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en-US" sz="2400" dirty="0" smtClean="0"/>
              <a:t>balanced for the Bricklayer occupation.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385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395536" y="1928802"/>
            <a:ext cx="8208912" cy="4452526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dirty="0"/>
              <a:t>Statistic Sweden</a:t>
            </a:r>
            <a:r>
              <a:rPr lang="en-US" dirty="0"/>
              <a:t> </a:t>
            </a:r>
            <a:r>
              <a:rPr lang="en-US" dirty="0" smtClean="0"/>
              <a:t>describes trends and long term forecasts about demands and supply of skills. Trends are given for different skills. (Outlook to year 2030)</a:t>
            </a:r>
          </a:p>
          <a:p>
            <a:endParaRPr lang="sv-SE" dirty="0" smtClean="0"/>
          </a:p>
          <a:p>
            <a:pPr marL="342900" indent="-342900">
              <a:buFontTx/>
              <a:buChar char="-"/>
            </a:pPr>
            <a:r>
              <a:rPr lang="sv-SE" dirty="0" smtClean="0"/>
              <a:t>Statistic </a:t>
            </a:r>
            <a:r>
              <a:rPr lang="sv-SE" dirty="0"/>
              <a:t>Sweden</a:t>
            </a:r>
            <a:r>
              <a:rPr lang="en-US" dirty="0"/>
              <a:t> </a:t>
            </a:r>
            <a:r>
              <a:rPr lang="en-US" dirty="0" smtClean="0"/>
              <a:t>publishes a </a:t>
            </a:r>
            <a:r>
              <a:rPr lang="en-US" dirty="0" err="1" smtClean="0"/>
              <a:t>Labour</a:t>
            </a:r>
            <a:r>
              <a:rPr lang="en-US" dirty="0" smtClean="0"/>
              <a:t> Market Tendency Survey. The </a:t>
            </a:r>
            <a:r>
              <a:rPr lang="en-US" dirty="0" err="1" smtClean="0"/>
              <a:t>publicatios</a:t>
            </a:r>
            <a:r>
              <a:rPr lang="en-US" dirty="0" smtClean="0"/>
              <a:t> provides information about the </a:t>
            </a:r>
            <a:r>
              <a:rPr lang="en-US" dirty="0" err="1" smtClean="0"/>
              <a:t>labour</a:t>
            </a:r>
            <a:r>
              <a:rPr lang="en-US" dirty="0" smtClean="0"/>
              <a:t> market situation and an outlook for 72 educational and training categories. Of these, 58 are higher educational categories. The results are based on a questionnaire which is sent to a sample of employers.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Statistics</a:t>
            </a:r>
            <a:r>
              <a:rPr lang="sv-SE" dirty="0"/>
              <a:t> Sweden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6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560840" cy="493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67544" y="1928802"/>
            <a:ext cx="8352928" cy="4164494"/>
          </a:xfrm>
        </p:spPr>
        <p:txBody>
          <a:bodyPr/>
          <a:lstStyle/>
          <a:p>
            <a:r>
              <a:rPr lang="sv-SE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sv-SE" dirty="0" smtClean="0"/>
              <a:t>The Swedish National Agency for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Vocation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provides information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demands</a:t>
            </a:r>
            <a:r>
              <a:rPr lang="sv-SE" dirty="0" smtClean="0"/>
              <a:t> and </a:t>
            </a:r>
            <a:r>
              <a:rPr lang="sv-SE" dirty="0" err="1" smtClean="0"/>
              <a:t>supply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specifik </a:t>
            </a:r>
            <a:r>
              <a:rPr lang="sv-SE" dirty="0" err="1" smtClean="0"/>
              <a:t>vocation</a:t>
            </a:r>
            <a:r>
              <a:rPr lang="sv-SE" dirty="0" smtClean="0"/>
              <a:t> </a:t>
            </a:r>
            <a:r>
              <a:rPr lang="sv-SE" dirty="0" err="1" smtClean="0"/>
              <a:t>skills</a:t>
            </a:r>
            <a:r>
              <a:rPr lang="sv-SE" dirty="0"/>
              <a:t> </a:t>
            </a:r>
            <a:r>
              <a:rPr lang="sv-SE" dirty="0" smtClean="0"/>
              <a:t>(national, </a:t>
            </a:r>
            <a:r>
              <a:rPr lang="sv-SE" dirty="0" err="1" smtClean="0"/>
              <a:t>sectoral</a:t>
            </a:r>
            <a:r>
              <a:rPr lang="sv-SE" dirty="0" smtClean="0"/>
              <a:t> and regional).The </a:t>
            </a:r>
            <a:r>
              <a:rPr lang="sv-SE" dirty="0" err="1" smtClean="0"/>
              <a:t>outlook</a:t>
            </a:r>
            <a:r>
              <a:rPr lang="sv-SE" dirty="0" smtClean="0"/>
              <a:t> for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skills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information from </a:t>
            </a:r>
            <a:r>
              <a:rPr lang="sv-SE" dirty="0" err="1" smtClean="0"/>
              <a:t>several</a:t>
            </a:r>
            <a:r>
              <a:rPr lang="sv-SE" dirty="0" smtClean="0"/>
              <a:t> </a:t>
            </a:r>
            <a:r>
              <a:rPr lang="sv-SE" dirty="0" err="1" smtClean="0"/>
              <a:t>agencies</a:t>
            </a:r>
            <a:r>
              <a:rPr lang="sv-SE" dirty="0" smtClean="0"/>
              <a:t> and </a:t>
            </a:r>
            <a:r>
              <a:rPr lang="sv-SE" dirty="0" err="1" smtClean="0"/>
              <a:t>focusgroups</a:t>
            </a:r>
            <a:r>
              <a:rPr lang="sv-SE" dirty="0" smtClean="0"/>
              <a:t>.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643042" y="0"/>
            <a:ext cx="8473574" cy="1357297"/>
          </a:xfrm>
        </p:spPr>
        <p:txBody>
          <a:bodyPr/>
          <a:lstStyle/>
          <a:p>
            <a:r>
              <a:rPr lang="sv-SE" dirty="0" smtClean="0"/>
              <a:t>The </a:t>
            </a:r>
            <a:r>
              <a:rPr lang="sv-SE" dirty="0"/>
              <a:t>Swedish National Agency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Vocation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1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3042" y="0"/>
            <a:ext cx="7177430" cy="1357297"/>
          </a:xfrm>
        </p:spPr>
        <p:txBody>
          <a:bodyPr/>
          <a:lstStyle/>
          <a:p>
            <a:r>
              <a:rPr lang="sv-SE" dirty="0" smtClean="0"/>
              <a:t>Business </a:t>
            </a:r>
            <a:r>
              <a:rPr lang="sv-SE" dirty="0" err="1" smtClean="0"/>
              <a:t>intelligence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683568" y="1556792"/>
            <a:ext cx="7817495" cy="4729708"/>
          </a:xfrm>
        </p:spPr>
        <p:txBody>
          <a:bodyPr/>
          <a:lstStyle/>
          <a:p>
            <a:r>
              <a:rPr lang="sv-SE" dirty="0" err="1" smtClean="0"/>
              <a:t>Study</a:t>
            </a:r>
            <a:r>
              <a:rPr lang="sv-SE" dirty="0" smtClean="0"/>
              <a:t> news and trends on the </a:t>
            </a:r>
            <a:r>
              <a:rPr lang="sv-SE" dirty="0" err="1" smtClean="0"/>
              <a:t>labor</a:t>
            </a:r>
            <a:r>
              <a:rPr lang="sv-SE" dirty="0" smtClean="0"/>
              <a:t> market and in the </a:t>
            </a:r>
            <a:r>
              <a:rPr lang="sv-SE" dirty="0" err="1" smtClean="0"/>
              <a:t>higher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sector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identify</a:t>
            </a:r>
            <a:r>
              <a:rPr lang="sv-SE" dirty="0" smtClean="0"/>
              <a:t> </a:t>
            </a:r>
            <a:r>
              <a:rPr lang="en-US" dirty="0" smtClean="0"/>
              <a:t>forces that can affect the </a:t>
            </a:r>
            <a:r>
              <a:rPr lang="sv-SE" dirty="0" err="1" smtClean="0"/>
              <a:t>development</a:t>
            </a:r>
            <a:r>
              <a:rPr lang="sv-SE" dirty="0" smtClean="0"/>
              <a:t> on the </a:t>
            </a:r>
            <a:r>
              <a:rPr lang="en-US" dirty="0" smtClean="0"/>
              <a:t>labor market</a:t>
            </a:r>
            <a:r>
              <a:rPr lang="en-US" dirty="0"/>
              <a:t> </a:t>
            </a:r>
            <a:r>
              <a:rPr lang="en-US" dirty="0" smtClean="0"/>
              <a:t>for example </a:t>
            </a:r>
            <a:r>
              <a:rPr lang="sv-SE" dirty="0" err="1" smtClean="0"/>
              <a:t>political</a:t>
            </a:r>
            <a:r>
              <a:rPr lang="sv-SE" dirty="0" smtClean="0"/>
              <a:t> trends, </a:t>
            </a:r>
            <a:r>
              <a:rPr lang="en-US" dirty="0" smtClean="0"/>
              <a:t>legislation,</a:t>
            </a:r>
            <a:r>
              <a:rPr lang="sv-SE" dirty="0" smtClean="0"/>
              <a:t> </a:t>
            </a:r>
            <a:r>
              <a:rPr lang="sv-SE" dirty="0" err="1" smtClean="0"/>
              <a:t>taxes</a:t>
            </a:r>
            <a:r>
              <a:rPr lang="sv-SE" dirty="0" smtClean="0"/>
              <a:t>, </a:t>
            </a:r>
            <a:r>
              <a:rPr lang="sv-SE" dirty="0" err="1" smtClean="0"/>
              <a:t>regulations</a:t>
            </a:r>
            <a:r>
              <a:rPr lang="sv-SE" dirty="0" smtClean="0"/>
              <a:t> or </a:t>
            </a:r>
            <a:r>
              <a:rPr lang="sv-SE" dirty="0" err="1" smtClean="0"/>
              <a:t>deregulations</a:t>
            </a:r>
            <a:r>
              <a:rPr lang="sv-SE" dirty="0" smtClean="0"/>
              <a:t>, </a:t>
            </a:r>
            <a:r>
              <a:rPr lang="sv-SE" dirty="0" err="1" smtClean="0"/>
              <a:t>technical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 etc.</a:t>
            </a:r>
            <a:r>
              <a:rPr lang="sv-SE" dirty="0"/>
              <a:t> </a:t>
            </a:r>
            <a:r>
              <a:rPr lang="sv-SE" dirty="0" err="1" smtClean="0"/>
              <a:t>thrue</a:t>
            </a:r>
            <a:r>
              <a:rPr lang="sv-SE" dirty="0" smtClean="0"/>
              <a:t> </a:t>
            </a:r>
            <a:r>
              <a:rPr lang="sv-SE" dirty="0" err="1" smtClean="0"/>
              <a:t>networking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key</a:t>
            </a:r>
            <a:r>
              <a:rPr lang="sv-SE" dirty="0" smtClean="0"/>
              <a:t> </a:t>
            </a:r>
            <a:r>
              <a:rPr lang="sv-SE" dirty="0" err="1" smtClean="0"/>
              <a:t>stakeholders</a:t>
            </a:r>
            <a:r>
              <a:rPr lang="sv-SE" dirty="0" smtClean="0"/>
              <a:t> and regional </a:t>
            </a:r>
            <a:r>
              <a:rPr lang="sv-SE" dirty="0" err="1" smtClean="0"/>
              <a:t>bodies</a:t>
            </a:r>
            <a:r>
              <a:rPr lang="sv-SE" dirty="0" smtClean="0"/>
              <a:t>. </a:t>
            </a:r>
          </a:p>
          <a:p>
            <a:pPr marL="0" indent="0">
              <a:buNone/>
            </a:pP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Business </a:t>
            </a:r>
            <a:r>
              <a:rPr lang="sv-SE" dirty="0" err="1" smtClean="0"/>
              <a:t>intelligence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539552" y="1628800"/>
            <a:ext cx="8208912" cy="4824536"/>
          </a:xfrm>
        </p:spPr>
        <p:txBody>
          <a:bodyPr/>
          <a:lstStyle/>
          <a:p>
            <a:pPr>
              <a:buNone/>
            </a:pPr>
            <a:r>
              <a:rPr lang="sv-SE" dirty="0" err="1" smtClean="0"/>
              <a:t>Networking</a:t>
            </a:r>
            <a:endParaRPr lang="sv-SE" dirty="0" smtClean="0"/>
          </a:p>
          <a:p>
            <a:r>
              <a:rPr lang="sv-SE" dirty="0" err="1" smtClean="0"/>
              <a:t>Communicate</a:t>
            </a:r>
            <a:r>
              <a:rPr lang="sv-SE" dirty="0" smtClean="0"/>
              <a:t> with </a:t>
            </a:r>
            <a:r>
              <a:rPr lang="sv-SE" dirty="0" err="1" smtClean="0"/>
              <a:t>networks</a:t>
            </a:r>
            <a:r>
              <a:rPr lang="sv-SE" dirty="0" smtClean="0"/>
              <a:t> on the </a:t>
            </a:r>
            <a:r>
              <a:rPr lang="sv-SE" dirty="0" err="1" smtClean="0"/>
              <a:t>labor</a:t>
            </a:r>
            <a:r>
              <a:rPr lang="sv-SE" dirty="0" smtClean="0"/>
              <a:t> market i.e. associations in different </a:t>
            </a:r>
            <a:r>
              <a:rPr lang="sv-SE" dirty="0" err="1" smtClean="0"/>
              <a:t>industries</a:t>
            </a:r>
            <a:r>
              <a:rPr lang="sv-SE" dirty="0" smtClean="0"/>
              <a:t>. For </a:t>
            </a:r>
            <a:r>
              <a:rPr lang="sv-SE" dirty="0" err="1" smtClean="0"/>
              <a:t>instance</a:t>
            </a:r>
            <a:r>
              <a:rPr lang="sv-SE" dirty="0" smtClean="0"/>
              <a:t>: </a:t>
            </a:r>
            <a:br>
              <a:rPr lang="sv-SE" dirty="0" smtClean="0"/>
            </a:br>
            <a:r>
              <a:rPr lang="sv-SE" dirty="0" smtClean="0"/>
              <a:t>- Health </a:t>
            </a:r>
            <a:r>
              <a:rPr lang="sv-SE" dirty="0" err="1" smtClean="0"/>
              <a:t>care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Tourism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Agriculture</a:t>
            </a:r>
            <a:r>
              <a:rPr lang="sv-SE" dirty="0" smtClean="0"/>
              <a:t> and </a:t>
            </a:r>
            <a:r>
              <a:rPr lang="sv-SE" dirty="0" err="1" smtClean="0"/>
              <a:t>forestry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- Energy</a:t>
            </a:r>
          </a:p>
          <a:p>
            <a:pPr>
              <a:buNone/>
            </a:pPr>
            <a:endParaRPr lang="sv-SE" dirty="0" smtClean="0"/>
          </a:p>
          <a:p>
            <a:r>
              <a:rPr lang="sv-SE" dirty="0" err="1" smtClean="0"/>
              <a:t>Take</a:t>
            </a:r>
            <a:r>
              <a:rPr lang="sv-SE" dirty="0" smtClean="0"/>
              <a:t> part in </a:t>
            </a:r>
            <a:r>
              <a:rPr lang="sv-SE" dirty="0" err="1" smtClean="0"/>
              <a:t>networks</a:t>
            </a:r>
            <a:r>
              <a:rPr lang="sv-SE" dirty="0" smtClean="0"/>
              <a:t> with national, regional and </a:t>
            </a:r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political</a:t>
            </a:r>
            <a:r>
              <a:rPr lang="sv-SE" dirty="0" smtClean="0"/>
              <a:t> operators and </a:t>
            </a:r>
            <a:r>
              <a:rPr lang="sv-SE" dirty="0" err="1" smtClean="0"/>
              <a:t>agencies</a:t>
            </a:r>
            <a:r>
              <a:rPr lang="sv-SE" dirty="0" smtClean="0"/>
              <a:t>. </a:t>
            </a:r>
            <a:br>
              <a:rPr lang="sv-SE" dirty="0" smtClean="0"/>
            </a:br>
            <a:r>
              <a:rPr lang="sv-SE" dirty="0" smtClean="0"/>
              <a:t>- Regional associations (21)</a:t>
            </a:r>
            <a:br>
              <a:rPr lang="sv-SE" dirty="0" smtClean="0"/>
            </a:br>
            <a:endParaRPr lang="sv-SE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7128792" cy="2952328"/>
          </a:xfrm>
        </p:spPr>
        <p:txBody>
          <a:bodyPr/>
          <a:lstStyle/>
          <a:p>
            <a:r>
              <a:rPr lang="sv-SE" dirty="0"/>
              <a:t>National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assure</a:t>
            </a:r>
            <a:r>
              <a:rPr lang="sv-SE" dirty="0"/>
              <a:t> </a:t>
            </a:r>
            <a:r>
              <a:rPr lang="sv-SE" dirty="0" err="1" smtClean="0"/>
              <a:t>matching</a:t>
            </a:r>
            <a:r>
              <a:rPr lang="sv-SE" dirty="0" smtClean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 smtClean="0"/>
              <a:t>labour</a:t>
            </a:r>
            <a:r>
              <a:rPr lang="sv-SE" dirty="0" smtClean="0"/>
              <a:t> </a:t>
            </a:r>
            <a:r>
              <a:rPr lang="sv-SE" dirty="0"/>
              <a:t>market </a:t>
            </a:r>
            <a:r>
              <a:rPr lang="sv-SE" dirty="0" err="1" smtClean="0"/>
              <a:t>needs</a:t>
            </a:r>
            <a:r>
              <a:rPr lang="sv-SE" dirty="0" smtClean="0"/>
              <a:t> and EU </a:t>
            </a:r>
            <a:r>
              <a:rPr lang="sv-SE" dirty="0" err="1" smtClean="0"/>
              <a:t>Skills</a:t>
            </a:r>
            <a:r>
              <a:rPr lang="sv-SE" dirty="0" smtClean="0"/>
              <a:t> Panorama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76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8820472" cy="496855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GB" sz="2000" dirty="0" smtClean="0"/>
              <a:t>The aim of the </a:t>
            </a:r>
            <a:r>
              <a:rPr lang="en-GB" sz="2000" dirty="0"/>
              <a:t> </a:t>
            </a:r>
            <a:r>
              <a:rPr lang="en-GB" sz="2000" dirty="0" smtClean="0"/>
              <a:t>study visit was to exchange experience concerning the use of </a:t>
            </a:r>
            <a:r>
              <a:rPr lang="en-GB" sz="2000" dirty="0"/>
              <a:t>evidence based policy making </a:t>
            </a:r>
            <a:r>
              <a:rPr lang="en-GB" sz="2000" dirty="0" smtClean="0"/>
              <a:t>in the area </a:t>
            </a:r>
            <a:r>
              <a:rPr lang="en-GB" sz="2000" dirty="0"/>
              <a:t>of matching skills and labour market needs</a:t>
            </a:r>
            <a:r>
              <a:rPr lang="en-GB" sz="2000" dirty="0" smtClean="0"/>
              <a:t>.</a:t>
            </a:r>
          </a:p>
          <a:p>
            <a:r>
              <a:rPr lang="sv-SE" sz="2000" dirty="0" smtClean="0"/>
              <a:t> </a:t>
            </a:r>
            <a:endParaRPr lang="sv-SE" sz="2000" dirty="0"/>
          </a:p>
          <a:p>
            <a:pPr marL="342900" indent="-342900">
              <a:buFontTx/>
              <a:buChar char="-"/>
            </a:pPr>
            <a:r>
              <a:rPr lang="sv-SE" sz="2000" dirty="0" smtClean="0"/>
              <a:t>The Swedish National Agency for </a:t>
            </a:r>
            <a:r>
              <a:rPr lang="sv-SE" sz="2000" dirty="0" err="1" smtClean="0"/>
              <a:t>Higher</a:t>
            </a:r>
            <a:r>
              <a:rPr lang="sv-SE" sz="2000" dirty="0" smtClean="0"/>
              <a:t> </a:t>
            </a:r>
            <a:r>
              <a:rPr lang="sv-SE" sz="2000" dirty="0" err="1" smtClean="0"/>
              <a:t>Vocational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Education</a:t>
            </a:r>
            <a:r>
              <a:rPr lang="sv-SE" sz="2000" dirty="0" smtClean="0"/>
              <a:t> </a:t>
            </a:r>
            <a:r>
              <a:rPr lang="en-GB" sz="2000" dirty="0" smtClean="0"/>
              <a:t>participated on a workshop in </a:t>
            </a:r>
            <a:r>
              <a:rPr lang="en-GB" sz="2000" dirty="0"/>
              <a:t>Zagreb the 28 </a:t>
            </a:r>
            <a:r>
              <a:rPr lang="en-GB" sz="2000" dirty="0" err="1"/>
              <a:t>th</a:t>
            </a:r>
            <a:r>
              <a:rPr lang="en-GB" sz="2000" dirty="0"/>
              <a:t> February </a:t>
            </a:r>
            <a:r>
              <a:rPr lang="en-GB" sz="2000" dirty="0" smtClean="0"/>
              <a:t>2012. </a:t>
            </a:r>
            <a:r>
              <a:rPr lang="en-GB" sz="2000" dirty="0" err="1" smtClean="0"/>
              <a:t>Togheter</a:t>
            </a:r>
            <a:r>
              <a:rPr lang="en-GB" sz="2000" dirty="0" smtClean="0"/>
              <a:t> with the Croatian representatives we </a:t>
            </a:r>
            <a:r>
              <a:rPr lang="en-GB" sz="2000" dirty="0" err="1" smtClean="0"/>
              <a:t>identifed</a:t>
            </a:r>
            <a:r>
              <a:rPr lang="en-GB" sz="2000" dirty="0" smtClean="0"/>
              <a:t> </a:t>
            </a:r>
            <a:r>
              <a:rPr lang="sv-SE" sz="2000" dirty="0" smtClean="0"/>
              <a:t>relevant  </a:t>
            </a:r>
            <a:r>
              <a:rPr lang="sv-SE" sz="2000" dirty="0" err="1"/>
              <a:t>a</a:t>
            </a:r>
            <a:r>
              <a:rPr lang="sv-SE" sz="2000" dirty="0" err="1" smtClean="0"/>
              <a:t>gencies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visit in Sweden. </a:t>
            </a:r>
          </a:p>
          <a:p>
            <a:pPr marL="342900" indent="-342900">
              <a:buFontTx/>
              <a:buChar char="-"/>
            </a:pPr>
            <a:endParaRPr lang="sv-SE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The Croatian colleagues prepared questions </a:t>
            </a:r>
            <a:r>
              <a:rPr lang="en-US" sz="2000" dirty="0"/>
              <a:t>of interest </a:t>
            </a:r>
            <a:r>
              <a:rPr lang="en-US" sz="2000" dirty="0" smtClean="0"/>
              <a:t>for the study </a:t>
            </a:r>
            <a:r>
              <a:rPr lang="en-US" sz="2000" dirty="0"/>
              <a:t>visit </a:t>
            </a:r>
            <a:r>
              <a:rPr lang="en-US" sz="2000" dirty="0" smtClean="0"/>
              <a:t>. The questions was sent to several Swedish agencies witch responded with great interest. 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sv-SE" sz="2000" dirty="0" smtClean="0"/>
              <a:t>The 22 </a:t>
            </a:r>
            <a:r>
              <a:rPr lang="sv-SE" sz="2000" dirty="0" err="1" smtClean="0"/>
              <a:t>of</a:t>
            </a:r>
            <a:r>
              <a:rPr lang="sv-SE" sz="2000" dirty="0" smtClean="0"/>
              <a:t> May 2012 the Swedish National Agency got the honor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host</a:t>
            </a:r>
            <a:r>
              <a:rPr lang="sv-SE" sz="2000" dirty="0"/>
              <a:t> </a:t>
            </a:r>
            <a:r>
              <a:rPr lang="sv-SE" sz="2000" dirty="0" smtClean="0"/>
              <a:t>the </a:t>
            </a:r>
            <a:r>
              <a:rPr lang="sv-SE" sz="2000" dirty="0" err="1" smtClean="0"/>
              <a:t>participants</a:t>
            </a:r>
            <a:r>
              <a:rPr lang="sv-SE" sz="2000" dirty="0" smtClean="0"/>
              <a:t> from Croatia in Sweden</a:t>
            </a:r>
            <a:r>
              <a:rPr lang="sv-SE" dirty="0" smtClean="0"/>
              <a:t>. 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475656" y="116632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all" dirty="0"/>
              <a:t>Study visit on </a:t>
            </a:r>
            <a:endParaRPr lang="sv-SE" sz="2000" b="1" cap="all" dirty="0"/>
          </a:p>
          <a:p>
            <a:r>
              <a:rPr lang="en-GB" sz="2000" b="1" cap="all" dirty="0"/>
              <a:t>'Evidence-based Policy Making in Education </a:t>
            </a:r>
            <a:endParaRPr lang="en-GB" sz="2000" b="1" cap="all" dirty="0" smtClean="0"/>
          </a:p>
          <a:p>
            <a:r>
              <a:rPr lang="en-GB" sz="2000" b="1" cap="all" dirty="0" smtClean="0"/>
              <a:t>and </a:t>
            </a:r>
            <a:r>
              <a:rPr lang="en-GB" sz="2000" b="1" cap="all" dirty="0"/>
              <a:t>Training'</a:t>
            </a:r>
            <a:endParaRPr lang="sv-SE" sz="2000" b="1" cap="all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3172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500" dirty="0" smtClean="0"/>
              <a:t>National </a:t>
            </a:r>
            <a:r>
              <a:rPr lang="sv-SE" sz="2500" dirty="0" err="1" smtClean="0"/>
              <a:t>cooperation</a:t>
            </a:r>
            <a:r>
              <a:rPr lang="sv-SE" sz="2500" dirty="0" smtClean="0"/>
              <a:t> </a:t>
            </a:r>
            <a:r>
              <a:rPr lang="sv-SE" sz="2500" dirty="0" err="1" smtClean="0"/>
              <a:t>to</a:t>
            </a:r>
            <a:r>
              <a:rPr lang="sv-SE" sz="2500" dirty="0" smtClean="0"/>
              <a:t> </a:t>
            </a:r>
            <a:r>
              <a:rPr lang="sv-SE" sz="2500" dirty="0" err="1" smtClean="0"/>
              <a:t>assure</a:t>
            </a:r>
            <a:r>
              <a:rPr lang="sv-SE" sz="2500" dirty="0" smtClean="0"/>
              <a:t> </a:t>
            </a:r>
            <a:r>
              <a:rPr lang="sv-SE" sz="2500" dirty="0" err="1" smtClean="0"/>
              <a:t>matching</a:t>
            </a:r>
            <a:r>
              <a:rPr lang="sv-SE" sz="2500" dirty="0" smtClean="0"/>
              <a:t> </a:t>
            </a:r>
            <a:r>
              <a:rPr lang="sv-SE" sz="2500" dirty="0" err="1" smtClean="0"/>
              <a:t>of</a:t>
            </a:r>
            <a:r>
              <a:rPr lang="sv-SE" sz="2500" dirty="0" smtClean="0"/>
              <a:t> </a:t>
            </a:r>
            <a:r>
              <a:rPr lang="sv-SE" sz="2500" dirty="0" err="1" smtClean="0"/>
              <a:t>skills</a:t>
            </a:r>
            <a:r>
              <a:rPr lang="sv-SE" sz="2500" dirty="0" smtClean="0"/>
              <a:t> </a:t>
            </a:r>
            <a:r>
              <a:rPr lang="sv-SE" sz="2500" dirty="0" err="1" smtClean="0"/>
              <a:t>with</a:t>
            </a:r>
            <a:r>
              <a:rPr lang="sv-SE" sz="2500" dirty="0" smtClean="0"/>
              <a:t> </a:t>
            </a:r>
            <a:r>
              <a:rPr lang="sv-SE" sz="2500" dirty="0" err="1" smtClean="0"/>
              <a:t>labour</a:t>
            </a:r>
            <a:r>
              <a:rPr lang="sv-SE" sz="2500" dirty="0" smtClean="0"/>
              <a:t> market </a:t>
            </a:r>
            <a:r>
              <a:rPr lang="sv-SE" sz="2500" dirty="0" err="1" smtClean="0"/>
              <a:t>needs</a:t>
            </a:r>
            <a:endParaRPr lang="sv-SE" sz="25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99592" y="1772816"/>
            <a:ext cx="7848872" cy="4513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M</a:t>
            </a:r>
            <a:r>
              <a:rPr lang="en-US" dirty="0" smtClean="0"/>
              <a:t>arch </a:t>
            </a:r>
            <a:r>
              <a:rPr lang="en-US" dirty="0"/>
              <a:t>2010 the Swedish government requests the </a:t>
            </a:r>
            <a:r>
              <a:rPr lang="sv-SE" dirty="0"/>
              <a:t>Swedish National Agency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Vocational</a:t>
            </a:r>
            <a:r>
              <a:rPr lang="sv-SE" dirty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/>
              <a:t>coordinate</a:t>
            </a:r>
            <a:r>
              <a:rPr lang="sv-SE" dirty="0"/>
              <a:t> </a:t>
            </a:r>
            <a:r>
              <a:rPr lang="en-US" dirty="0"/>
              <a:t>studies of matching skills with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/>
              <a:t>market needs to assure needed competence that are required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improve</a:t>
            </a:r>
            <a:r>
              <a:rPr lang="sv-SE" dirty="0"/>
              <a:t> </a:t>
            </a:r>
            <a:r>
              <a:rPr lang="sv-SE" dirty="0" err="1"/>
              <a:t>employability</a:t>
            </a:r>
            <a:r>
              <a:rPr lang="en-US" dirty="0"/>
              <a:t>. </a:t>
            </a:r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80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251520" y="1928802"/>
            <a:ext cx="8784976" cy="438051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dirty="0" err="1" smtClean="0"/>
              <a:t>Establish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/>
              <a:t>national </a:t>
            </a:r>
            <a:r>
              <a:rPr lang="sv-SE" dirty="0" err="1"/>
              <a:t>authority</a:t>
            </a:r>
            <a:r>
              <a:rPr lang="sv-SE" dirty="0"/>
              <a:t> </a:t>
            </a:r>
            <a:r>
              <a:rPr lang="en-US" dirty="0"/>
              <a:t>responsible to hold and secure the sustainability of cooperation in skills area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National agencies should provide support users in </a:t>
            </a:r>
            <a:r>
              <a:rPr lang="en-US" dirty="0"/>
              <a:t>using data and methods </a:t>
            </a:r>
            <a:r>
              <a:rPr lang="en-US" dirty="0" smtClean="0"/>
              <a:t>of analysis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Data about </a:t>
            </a:r>
            <a:r>
              <a:rPr lang="en-US" dirty="0" err="1" smtClean="0"/>
              <a:t>labour</a:t>
            </a:r>
            <a:r>
              <a:rPr lang="en-US" dirty="0" smtClean="0"/>
              <a:t> market and skills needs </a:t>
            </a:r>
            <a:r>
              <a:rPr lang="en-US" dirty="0"/>
              <a:t>should be accessible and </a:t>
            </a:r>
            <a:r>
              <a:rPr lang="en-US" dirty="0" smtClean="0"/>
              <a:t>comprehensive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smtClean="0"/>
              <a:t>The work with getting data more accessible and information coordinated has now started with EU skills panorama: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>
                <a:hlinkClick r:id="rId2"/>
              </a:rPr>
              <a:t>http://euskillspanorama.ec.europa.eu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dirty="0"/>
              <a:t>of results: </a:t>
            </a:r>
            <a:br>
              <a:rPr lang="en-US" dirty="0"/>
            </a:b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218598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643063" y="1928813"/>
            <a:ext cx="6186487" cy="3643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4579" name="Rubrik 2"/>
          <p:cNvSpPr>
            <a:spLocks noGrp="1"/>
          </p:cNvSpPr>
          <p:nvPr>
            <p:ph type="title"/>
          </p:nvPr>
        </p:nvSpPr>
        <p:spPr>
          <a:xfrm>
            <a:off x="1643063" y="0"/>
            <a:ext cx="6858000" cy="1357313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35831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pic>
        <p:nvPicPr>
          <p:cNvPr id="24581" name="Bildobjekt 4" descr="yh-80X8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550" y="1987550"/>
            <a:ext cx="28829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derrubrik 1"/>
          <p:cNvSpPr txBox="1">
            <a:spLocks/>
          </p:cNvSpPr>
          <p:nvPr/>
        </p:nvSpPr>
        <p:spPr>
          <a:xfrm>
            <a:off x="1571625" y="4429125"/>
            <a:ext cx="6186488" cy="12954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+mj-lt"/>
              <a:cs typeface="+mn-c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b="1">
                <a:solidFill>
                  <a:srgbClr val="FFFFFF">
                    <a:tint val="75000"/>
                  </a:srgbClr>
                </a:solidFill>
                <a:latin typeface="Arial"/>
                <a:cs typeface="+mn-cs"/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sz="2200" dirty="0" smtClean="0"/>
              <a:t>Representatives </a:t>
            </a:r>
            <a:r>
              <a:rPr lang="sv-SE" sz="2200" dirty="0"/>
              <a:t>from </a:t>
            </a:r>
            <a:r>
              <a:rPr lang="sv-SE" sz="2200" dirty="0" err="1"/>
              <a:t>Statistics</a:t>
            </a:r>
            <a:r>
              <a:rPr lang="sv-SE" sz="2200" dirty="0"/>
              <a:t> </a:t>
            </a:r>
            <a:r>
              <a:rPr lang="sv-SE" sz="2200" dirty="0" smtClean="0"/>
              <a:t>Sweden, Swedish </a:t>
            </a:r>
            <a:r>
              <a:rPr lang="sv-SE" sz="2200" dirty="0"/>
              <a:t>Public </a:t>
            </a:r>
            <a:r>
              <a:rPr lang="sv-SE" sz="2200" dirty="0" err="1"/>
              <a:t>Employment</a:t>
            </a:r>
            <a:r>
              <a:rPr lang="sv-SE" sz="2200" dirty="0"/>
              <a:t> </a:t>
            </a:r>
            <a:r>
              <a:rPr lang="sv-SE" sz="2200" dirty="0" smtClean="0"/>
              <a:t>Service, Swedish </a:t>
            </a:r>
            <a:r>
              <a:rPr lang="sv-SE" sz="2200" dirty="0" err="1" smtClean="0"/>
              <a:t>Ministry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Education</a:t>
            </a:r>
            <a:r>
              <a:rPr lang="sv-SE" sz="2200" dirty="0" smtClean="0"/>
              <a:t> and </a:t>
            </a:r>
            <a:r>
              <a:rPr lang="sv-SE" sz="2200" dirty="0" err="1" smtClean="0"/>
              <a:t>Sience</a:t>
            </a:r>
            <a:r>
              <a:rPr lang="sv-SE" sz="2200" dirty="0" smtClean="0"/>
              <a:t> </a:t>
            </a:r>
            <a:r>
              <a:rPr lang="sv-SE" sz="2200" dirty="0" err="1" smtClean="0"/>
              <a:t>participated</a:t>
            </a:r>
            <a:r>
              <a:rPr lang="sv-SE" sz="2200" dirty="0" smtClean="0"/>
              <a:t> </a:t>
            </a:r>
            <a:r>
              <a:rPr lang="sv-SE" sz="2200" dirty="0" err="1" smtClean="0"/>
              <a:t>during</a:t>
            </a:r>
            <a:r>
              <a:rPr lang="sv-SE" sz="2200" dirty="0" smtClean="0"/>
              <a:t> the </a:t>
            </a:r>
            <a:r>
              <a:rPr lang="sv-SE" sz="2200" dirty="0" err="1" smtClean="0"/>
              <a:t>study</a:t>
            </a:r>
            <a:r>
              <a:rPr lang="sv-SE" sz="2200" dirty="0" smtClean="0"/>
              <a:t> visit. </a:t>
            </a:r>
          </a:p>
          <a:p>
            <a:pPr marL="342900" indent="-342900">
              <a:buFontTx/>
              <a:buChar char="-"/>
            </a:pPr>
            <a:endParaRPr lang="en-US" sz="2200" dirty="0" smtClean="0"/>
          </a:p>
          <a:p>
            <a:pPr marL="342900" indent="-342900">
              <a:buFontTx/>
              <a:buChar char="-"/>
            </a:pPr>
            <a:r>
              <a:rPr lang="sv-SE" sz="2200" dirty="0" smtClean="0"/>
              <a:t>The </a:t>
            </a:r>
            <a:r>
              <a:rPr lang="sv-SE" sz="2200" dirty="0" err="1"/>
              <a:t>s</a:t>
            </a:r>
            <a:r>
              <a:rPr lang="sv-SE" sz="2200" dirty="0" err="1" smtClean="0"/>
              <a:t>tudy</a:t>
            </a:r>
            <a:r>
              <a:rPr lang="sv-SE" sz="2200" dirty="0" smtClean="0"/>
              <a:t> </a:t>
            </a:r>
            <a:r>
              <a:rPr lang="sv-SE" sz="2200" dirty="0"/>
              <a:t>visits </a:t>
            </a:r>
            <a:r>
              <a:rPr lang="sv-SE" sz="2200" dirty="0" err="1" smtClean="0"/>
              <a:t>was</a:t>
            </a:r>
            <a:r>
              <a:rPr lang="sv-SE" sz="2200" dirty="0" smtClean="0"/>
              <a:t> </a:t>
            </a:r>
            <a:r>
              <a:rPr lang="sv-SE" sz="2200" dirty="0" err="1"/>
              <a:t>rewarding</a:t>
            </a:r>
            <a:r>
              <a:rPr lang="sv-SE" sz="2200" dirty="0"/>
              <a:t> not </a:t>
            </a:r>
            <a:r>
              <a:rPr lang="sv-SE" sz="2200" dirty="0" err="1"/>
              <a:t>only</a:t>
            </a:r>
            <a:r>
              <a:rPr lang="sv-SE" sz="2200" dirty="0"/>
              <a:t> </a:t>
            </a:r>
            <a:r>
              <a:rPr lang="sv-SE" sz="2200" dirty="0" smtClean="0"/>
              <a:t>for the </a:t>
            </a:r>
            <a:r>
              <a:rPr lang="sv-SE" sz="2200" dirty="0" err="1" smtClean="0"/>
              <a:t>participants</a:t>
            </a:r>
            <a:r>
              <a:rPr lang="sv-SE" sz="2200" dirty="0" smtClean="0"/>
              <a:t> from Croatia </a:t>
            </a:r>
            <a:r>
              <a:rPr lang="sv-SE" sz="2200" dirty="0" err="1"/>
              <a:t>but</a:t>
            </a:r>
            <a:r>
              <a:rPr lang="sv-SE" sz="2200" dirty="0"/>
              <a:t> </a:t>
            </a:r>
            <a:r>
              <a:rPr lang="sv-SE" sz="2200" dirty="0" err="1"/>
              <a:t>also</a:t>
            </a:r>
            <a:r>
              <a:rPr lang="sv-SE" sz="2200" dirty="0"/>
              <a:t> </a:t>
            </a:r>
            <a:r>
              <a:rPr lang="sv-SE" sz="2200" dirty="0" smtClean="0"/>
              <a:t>for the </a:t>
            </a:r>
            <a:r>
              <a:rPr lang="sv-SE" sz="2200" dirty="0" err="1" smtClean="0"/>
              <a:t>Swedes</a:t>
            </a:r>
            <a:r>
              <a:rPr lang="sv-SE" sz="2200" dirty="0" smtClean="0"/>
              <a:t>.</a:t>
            </a:r>
          </a:p>
          <a:p>
            <a:pPr>
              <a:buNone/>
            </a:pPr>
            <a:r>
              <a:rPr lang="sv-SE" sz="2200" dirty="0" smtClean="0"/>
              <a:t> </a:t>
            </a:r>
            <a:endParaRPr lang="en-GB" sz="2200" dirty="0"/>
          </a:p>
          <a:p>
            <a:pPr marL="342900" indent="-342900">
              <a:buFontTx/>
              <a:buChar char="-"/>
            </a:pPr>
            <a:r>
              <a:rPr lang="en-GB" sz="2200" dirty="0" smtClean="0"/>
              <a:t>Similar challenges in both </a:t>
            </a:r>
            <a:r>
              <a:rPr lang="en-GB" sz="2200" dirty="0" err="1" smtClean="0"/>
              <a:t>contries</a:t>
            </a:r>
            <a:r>
              <a:rPr lang="en-GB" sz="2200" dirty="0" smtClean="0"/>
              <a:t>, for </a:t>
            </a:r>
            <a:r>
              <a:rPr lang="en-GB" sz="2200" dirty="0" err="1" smtClean="0"/>
              <a:t>examplen</a:t>
            </a:r>
            <a:r>
              <a:rPr lang="en-GB" sz="2200" dirty="0" smtClean="0"/>
              <a:t>: no coordinated guidance system, the NQF is still an on going process in both countries </a:t>
            </a:r>
            <a:r>
              <a:rPr lang="en-GB" sz="2200" dirty="0" err="1" smtClean="0"/>
              <a:t>ect</a:t>
            </a:r>
            <a:r>
              <a:rPr lang="en-GB" sz="2200" dirty="0" smtClean="0"/>
              <a:t>. </a:t>
            </a:r>
          </a:p>
          <a:p>
            <a:pPr marL="342900" indent="-342900">
              <a:buFontTx/>
              <a:buChar char="-"/>
            </a:pPr>
            <a:endParaRPr lang="en-GB" sz="2200" dirty="0" smtClean="0"/>
          </a:p>
          <a:p>
            <a:pPr marL="342900" indent="-342900">
              <a:buFontTx/>
              <a:buChar char="-"/>
            </a:pPr>
            <a:r>
              <a:rPr lang="en-US" sz="2200" dirty="0"/>
              <a:t>We are looking forward to further cooperation in the field of </a:t>
            </a:r>
            <a:r>
              <a:rPr lang="en-GB" sz="2200" dirty="0"/>
              <a:t>evidence based policy making in area of matching skills and labour market needs! </a:t>
            </a:r>
            <a:endParaRPr lang="en-US" sz="2200" dirty="0"/>
          </a:p>
          <a:p>
            <a:pPr marL="342900" indent="-342900">
              <a:buFontTx/>
              <a:buChar char="-"/>
            </a:pPr>
            <a:endParaRPr lang="en-GB" dirty="0" smtClean="0"/>
          </a:p>
          <a:p>
            <a:pPr marL="342900" indent="-342900">
              <a:buFontTx/>
              <a:buChar char="-"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858048" cy="1357297"/>
          </a:xfrm>
        </p:spPr>
        <p:txBody>
          <a:bodyPr/>
          <a:lstStyle/>
          <a:p>
            <a:r>
              <a:rPr lang="en-GB" sz="2000" cap="all" dirty="0"/>
              <a:t>Study visit on </a:t>
            </a:r>
            <a:r>
              <a:rPr lang="sv-SE" sz="2000" cap="all" dirty="0"/>
              <a:t/>
            </a:r>
            <a:br>
              <a:rPr lang="sv-SE" sz="2000" cap="all" dirty="0"/>
            </a:br>
            <a:r>
              <a:rPr lang="en-GB" sz="2000" cap="all" dirty="0"/>
              <a:t>'Evidence-based Policy Making in Education </a:t>
            </a:r>
            <a:br>
              <a:rPr lang="en-GB" sz="2000" cap="all" dirty="0"/>
            </a:br>
            <a:r>
              <a:rPr lang="en-GB" sz="2000" cap="all" dirty="0"/>
              <a:t>and Training'</a:t>
            </a:r>
            <a:r>
              <a:rPr lang="sv-SE" cap="all" dirty="0"/>
              <a:t/>
            </a:r>
            <a:br>
              <a:rPr lang="sv-SE" cap="all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2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755576" y="1928802"/>
            <a:ext cx="7848872" cy="452453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v-SE" dirty="0"/>
              <a:t>A final </a:t>
            </a:r>
            <a:r>
              <a:rPr lang="sv-SE" dirty="0" err="1"/>
              <a:t>report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made</a:t>
            </a:r>
            <a:r>
              <a:rPr lang="sv-SE" dirty="0"/>
              <a:t> by the </a:t>
            </a:r>
            <a:r>
              <a:rPr lang="sv-SE" dirty="0" err="1"/>
              <a:t>Croatian</a:t>
            </a:r>
            <a:r>
              <a:rPr lang="sv-SE" dirty="0"/>
              <a:t> </a:t>
            </a:r>
            <a:r>
              <a:rPr lang="sv-SE" dirty="0" err="1"/>
              <a:t>collegues</a:t>
            </a:r>
            <a:r>
              <a:rPr lang="sv-SE" dirty="0"/>
              <a:t> </a:t>
            </a:r>
            <a:r>
              <a:rPr lang="sv-SE" dirty="0" err="1"/>
              <a:t>including</a:t>
            </a:r>
            <a:r>
              <a:rPr lang="sv-SE" dirty="0"/>
              <a:t> </a:t>
            </a:r>
            <a:r>
              <a:rPr lang="en-US" dirty="0"/>
              <a:t>discussions and outcomes of the debates that took place </a:t>
            </a:r>
            <a:r>
              <a:rPr lang="en-US" dirty="0" smtClean="0"/>
              <a:t>during the </a:t>
            </a:r>
            <a:r>
              <a:rPr lang="en-US" dirty="0"/>
              <a:t>visit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The Swedish National Agency gathered papers and documents presented during the visit ( the PPT are available on the ETF </a:t>
            </a:r>
            <a:r>
              <a:rPr lang="en-US" dirty="0" err="1"/>
              <a:t>webb</a:t>
            </a:r>
            <a:r>
              <a:rPr lang="en-US" dirty="0"/>
              <a:t>). </a:t>
            </a:r>
          </a:p>
          <a:p>
            <a:pPr>
              <a:buNone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We are looking forward to further cooperation in the field of </a:t>
            </a:r>
            <a:r>
              <a:rPr lang="en-GB" dirty="0"/>
              <a:t>evidence based policy making in area of matching skills and labour market </a:t>
            </a:r>
            <a:r>
              <a:rPr lang="en-GB" dirty="0" smtClean="0"/>
              <a:t>needs! </a:t>
            </a:r>
            <a:endParaRPr lang="en-US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727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064896" cy="1656184"/>
          </a:xfrm>
        </p:spPr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skill supply </a:t>
            </a:r>
            <a:r>
              <a:rPr lang="en-US" dirty="0" smtClean="0"/>
              <a:t>in Sweden – </a:t>
            </a:r>
            <a:r>
              <a:rPr lang="sv-SE" dirty="0" err="1" smtClean="0"/>
              <a:t>analysis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/>
              <a:t>present and </a:t>
            </a:r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skills</a:t>
            </a:r>
            <a:r>
              <a:rPr lang="sv-SE" dirty="0"/>
              <a:t> </a:t>
            </a:r>
            <a:r>
              <a:rPr lang="sv-SE" dirty="0" err="1"/>
              <a:t>needs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2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316416" cy="3643338"/>
          </a:xfrm>
        </p:spPr>
        <p:txBody>
          <a:bodyPr/>
          <a:lstStyle/>
          <a:p>
            <a:r>
              <a:rPr lang="sv-SE" dirty="0"/>
              <a:t>Swedish Public </a:t>
            </a:r>
            <a:r>
              <a:rPr lang="sv-SE" dirty="0" err="1"/>
              <a:t>Employment</a:t>
            </a:r>
            <a:r>
              <a:rPr lang="sv-SE" dirty="0"/>
              <a:t> Service</a:t>
            </a:r>
          </a:p>
          <a:p>
            <a:r>
              <a:rPr lang="sv-SE" dirty="0" err="1"/>
              <a:t>Statistics</a:t>
            </a:r>
            <a:r>
              <a:rPr lang="sv-SE" dirty="0"/>
              <a:t> Sweden </a:t>
            </a:r>
          </a:p>
          <a:p>
            <a:r>
              <a:rPr lang="en-US" dirty="0"/>
              <a:t>Swedish Agency for Economic and Regional Growth </a:t>
            </a:r>
          </a:p>
          <a:p>
            <a:r>
              <a:rPr lang="en-US" dirty="0"/>
              <a:t>Swedish agency for growth policy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The Swedish National Agency for Higher Vocational Education</a:t>
            </a:r>
          </a:p>
          <a:p>
            <a:pPr lvl="0"/>
            <a:r>
              <a:rPr lang="en-US" dirty="0"/>
              <a:t>The National Board of Health and </a:t>
            </a:r>
            <a:r>
              <a:rPr lang="en-US" dirty="0" smtClean="0"/>
              <a:t>Welfare</a:t>
            </a:r>
            <a:r>
              <a:rPr lang="sv-SE" dirty="0"/>
              <a:t> </a:t>
            </a:r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1643042" y="0"/>
            <a:ext cx="8185542" cy="1357297"/>
          </a:xfrm>
        </p:spPr>
        <p:txBody>
          <a:bodyPr/>
          <a:lstStyle/>
          <a:p>
            <a:r>
              <a:rPr lang="sv-SE" sz="2500" dirty="0"/>
              <a:t>I</a:t>
            </a:r>
            <a:r>
              <a:rPr lang="sv-SE" sz="2500" dirty="0" smtClean="0"/>
              <a:t>nformation </a:t>
            </a:r>
            <a:r>
              <a:rPr lang="sv-SE" sz="2500" dirty="0" err="1" smtClean="0"/>
              <a:t>about</a:t>
            </a:r>
            <a:r>
              <a:rPr lang="sv-SE" sz="2500" dirty="0" smtClean="0"/>
              <a:t> </a:t>
            </a:r>
            <a:r>
              <a:rPr lang="sv-SE" sz="2500" dirty="0" err="1" smtClean="0"/>
              <a:t>labour</a:t>
            </a:r>
            <a:r>
              <a:rPr lang="sv-SE" sz="2500" dirty="0" smtClean="0"/>
              <a:t> market and </a:t>
            </a:r>
            <a:r>
              <a:rPr lang="sv-SE" sz="2500" dirty="0" err="1" smtClean="0"/>
              <a:t>skills</a:t>
            </a:r>
            <a:r>
              <a:rPr lang="sv-SE" sz="2500" dirty="0" smtClean="0"/>
              <a:t> </a:t>
            </a:r>
            <a:r>
              <a:rPr lang="sv-SE" sz="2500" dirty="0" err="1" smtClean="0"/>
              <a:t>needs</a:t>
            </a:r>
            <a:endParaRPr lang="sv-SE" sz="2500" dirty="0"/>
          </a:p>
        </p:txBody>
      </p:sp>
    </p:spTree>
    <p:extLst>
      <p:ext uri="{BB962C8B-B14F-4D97-AF65-F5344CB8AC3E}">
        <p14:creationId xmlns:p14="http://schemas.microsoft.com/office/powerpoint/2010/main" val="11702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858048" cy="1357297"/>
          </a:xfrm>
        </p:spPr>
        <p:txBody>
          <a:bodyPr/>
          <a:lstStyle/>
          <a:p>
            <a:r>
              <a:rPr lang="sv-SE" dirty="0" smtClean="0"/>
              <a:t>			</a:t>
            </a:r>
            <a:r>
              <a:rPr lang="sv-SE" dirty="0" err="1" smtClean="0"/>
              <a:t>Why</a:t>
            </a:r>
            <a:r>
              <a:rPr lang="sv-SE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250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899592" y="1928802"/>
            <a:ext cx="6929936" cy="3643338"/>
          </a:xfrm>
        </p:spPr>
        <p:txBody>
          <a:bodyPr/>
          <a:lstStyle/>
          <a:p>
            <a:pPr marL="342900" lvl="0" indent="-342900">
              <a:buFontTx/>
              <a:buChar char="-"/>
            </a:pPr>
            <a:r>
              <a:rPr lang="en-US" dirty="0" smtClean="0"/>
              <a:t>To identify </a:t>
            </a:r>
            <a:r>
              <a:rPr lang="en-US" dirty="0"/>
              <a:t>current and future skill gaps </a:t>
            </a:r>
            <a:endParaRPr lang="en-US" dirty="0" smtClean="0"/>
          </a:p>
          <a:p>
            <a:pPr marL="342900" lvl="0" indent="-342900">
              <a:buFontTx/>
              <a:buChar char="-"/>
            </a:pPr>
            <a:r>
              <a:rPr lang="en-US" dirty="0" smtClean="0"/>
              <a:t>To </a:t>
            </a:r>
            <a:r>
              <a:rPr lang="en-US" dirty="0"/>
              <a:t>improve capability to anticipate changing skill needs </a:t>
            </a:r>
            <a:endParaRPr lang="sv-SE" dirty="0"/>
          </a:p>
          <a:p>
            <a:pPr marL="342900" lvl="0" indent="-342900">
              <a:buFontTx/>
              <a:buChar char="-"/>
            </a:pPr>
            <a:r>
              <a:rPr lang="en-US" dirty="0" smtClean="0"/>
              <a:t>To match skills with </a:t>
            </a:r>
            <a:r>
              <a:rPr lang="en-US" dirty="0" err="1" smtClean="0"/>
              <a:t>labour</a:t>
            </a:r>
            <a:r>
              <a:rPr lang="en-US" dirty="0" smtClean="0"/>
              <a:t> market needs </a:t>
            </a:r>
          </a:p>
          <a:p>
            <a:pPr marL="342900" lvl="0" indent="-342900">
              <a:buFontTx/>
              <a:buChar char="-"/>
            </a:pPr>
            <a:r>
              <a:rPr lang="sv-SE" dirty="0"/>
              <a:t>T</a:t>
            </a:r>
            <a:r>
              <a:rPr lang="sv-SE" dirty="0" smtClean="0"/>
              <a:t>o </a:t>
            </a:r>
            <a:r>
              <a:rPr lang="sv-SE" dirty="0" err="1"/>
              <a:t>facilitate</a:t>
            </a:r>
            <a:r>
              <a:rPr lang="sv-SE" dirty="0"/>
              <a:t> planning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 smtClean="0"/>
              <a:t>education</a:t>
            </a:r>
            <a:r>
              <a:rPr lang="sv-SE" dirty="0"/>
              <a:t> </a:t>
            </a:r>
          </a:p>
          <a:p>
            <a:pPr marL="342900" lvl="0" indent="-342900">
              <a:buFontTx/>
              <a:buChar char="-"/>
            </a:pPr>
            <a:r>
              <a:rPr lang="sv-SE" dirty="0" smtClean="0"/>
              <a:t>For </a:t>
            </a:r>
            <a:r>
              <a:rPr lang="sv-SE" dirty="0" err="1"/>
              <a:t>g</a:t>
            </a:r>
            <a:r>
              <a:rPr lang="sv-SE" dirty="0" err="1" smtClean="0"/>
              <a:t>uidance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present </a:t>
            </a:r>
            <a:r>
              <a:rPr lang="sv-SE" dirty="0"/>
              <a:t>and potential </a:t>
            </a:r>
            <a:r>
              <a:rPr lang="sv-SE" dirty="0" smtClean="0"/>
              <a:t>students</a:t>
            </a:r>
          </a:p>
          <a:p>
            <a:pPr marL="342900" lvl="0" indent="-342900">
              <a:buFontTx/>
              <a:buChar char="-"/>
            </a:pPr>
            <a:r>
              <a:rPr lang="sv-SE" dirty="0" smtClean="0"/>
              <a:t>For information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/>
              <a:t>public in general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5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6858048" cy="1357297"/>
          </a:xfrm>
        </p:spPr>
        <p:txBody>
          <a:bodyPr/>
          <a:lstStyle/>
          <a:p>
            <a:r>
              <a:rPr lang="sv-SE" dirty="0" smtClean="0"/>
              <a:t>			</a:t>
            </a:r>
            <a:r>
              <a:rPr lang="sv-SE" dirty="0" err="1" smtClean="0"/>
              <a:t>How</a:t>
            </a:r>
            <a:r>
              <a:rPr lang="sv-S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60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hmall_1">
  <a:themeElements>
    <a:clrScheme name="Anpassat 3">
      <a:dk1>
        <a:srgbClr val="FFFFFF"/>
      </a:dk1>
      <a:lt1>
        <a:srgbClr val="5F5F5F"/>
      </a:lt1>
      <a:dk2>
        <a:srgbClr val="FFFFFF"/>
      </a:dk2>
      <a:lt2>
        <a:srgbClr val="5F5F5F"/>
      </a:lt2>
      <a:accent1>
        <a:srgbClr val="FFFF00"/>
      </a:accent1>
      <a:accent2>
        <a:srgbClr val="FF0000"/>
      </a:accent2>
      <a:accent3>
        <a:srgbClr val="00FF00"/>
      </a:accent3>
      <a:accent4>
        <a:srgbClr val="FF00FF"/>
      </a:accent4>
      <a:accent5>
        <a:srgbClr val="0000FF"/>
      </a:accent5>
      <a:accent6>
        <a:srgbClr val="FFB200"/>
      </a:accent6>
      <a:hlink>
        <a:srgbClr val="0000FF"/>
      </a:hlink>
      <a:folHlink>
        <a:srgbClr val="FF0000"/>
      </a:folHlink>
    </a:clrScheme>
    <a:fontScheme name="Y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6252</TotalTime>
  <Words>895</Words>
  <Application>Microsoft Office PowerPoint</Application>
  <PresentationFormat>On-screen Show (4:3)</PresentationFormat>
  <Paragraphs>95</Paragraphs>
  <Slides>22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yhmall_1</vt:lpstr>
      <vt:lpstr>Study visit on  'Evidence-based Policy Making in Education  and Training‘, Sweden 22-24 May 2012 </vt:lpstr>
      <vt:lpstr>PowerPoint Presentation</vt:lpstr>
      <vt:lpstr>Study visit on  'Evidence-based Policy Making in Education  and Training' </vt:lpstr>
      <vt:lpstr>PowerPoint Presentation</vt:lpstr>
      <vt:lpstr>Future skill supply in Sweden – analysis of present and future skills needs </vt:lpstr>
      <vt:lpstr>Information about labour market and skills needs</vt:lpstr>
      <vt:lpstr>   Why? </vt:lpstr>
      <vt:lpstr>PowerPoint Presentation</vt:lpstr>
      <vt:lpstr>   How?</vt:lpstr>
      <vt:lpstr>PowerPoint Presentation</vt:lpstr>
      <vt:lpstr>  Swedish Public Employment Service   </vt:lpstr>
      <vt:lpstr>PowerPoint Presentation</vt:lpstr>
      <vt:lpstr>Shortage index </vt:lpstr>
      <vt:lpstr>Statistics Sweden  </vt:lpstr>
      <vt:lpstr>PowerPoint Presentation</vt:lpstr>
      <vt:lpstr>The Swedish National Agency for Higher Vocation Education</vt:lpstr>
      <vt:lpstr>Business intelligence</vt:lpstr>
      <vt:lpstr> Business intelligence </vt:lpstr>
      <vt:lpstr>National cooperation to assure matching of skills with labour market needs and EU Skills Panorama</vt:lpstr>
      <vt:lpstr>National cooperation to assure matching of skills with labour market needs</vt:lpstr>
      <vt:lpstr>Summary of results: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Emma Carlsson</dc:creator>
  <cp:lastModifiedBy>Goran Lepesić</cp:lastModifiedBy>
  <cp:revision>542</cp:revision>
  <dcterms:created xsi:type="dcterms:W3CDTF">2009-09-18T08:07:13Z</dcterms:created>
  <dcterms:modified xsi:type="dcterms:W3CDTF">2013-02-15T11:22:34Z</dcterms:modified>
</cp:coreProperties>
</file>