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71" r:id="rId2"/>
    <p:sldId id="256" r:id="rId3"/>
    <p:sldId id="261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Uredite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Okomiti naslov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avokutni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avokutni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zervirano mjesto sadržaja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sadržaja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avokutni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Rezervirano mjesto sadržaja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6" name="Rezervirano mjesto sadržaja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Naslov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avokutni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avokutni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avokutni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utni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avokutni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zervirano mjesto sadržaja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Pravokutni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avni poveznik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avokutni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avokutni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avokutni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Kliknite ikonu da biste dodali  sliku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22" name="Pravokutni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utni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avokutni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avokutni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avokutni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avokutni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72994F8-46DF-4A4E-A645-57F596C3A733}" type="datetimeFigureOut">
              <a:rPr lang="en-US" smtClean="0"/>
              <a:t>9/21/2014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ravokutni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DC3B7F5-5213-4B5F-A632-8538C948F9A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Uredite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332656"/>
            <a:ext cx="55801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UNIVERSITÀ DEGLI STUDI “JURAJ DOBRILA” DI POLA</a:t>
            </a:r>
            <a:endParaRPr kumimoji="0" lang="it-IT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DIPARTIMENTO DI SCIENZE DELLA FORMAZIONE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7584" y="2281807"/>
            <a:ext cx="74523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LA STORIA DEI </a:t>
            </a:r>
            <a:r>
              <a:rPr kumimoji="0" lang="hr-HR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dirty="0" err="1" smtClean="0">
                <a:latin typeface="Arial Rounded MT Bold" pitchFamily="34" charset="0"/>
                <a:cs typeface="Times New Roman" pitchFamily="18" charset="0"/>
              </a:rPr>
              <a:t>Esempio</a:t>
            </a:r>
            <a:r>
              <a:rPr lang="hr-HR" dirty="0" smtClean="0"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hr-HR" dirty="0" err="1" smtClean="0">
                <a:latin typeface="Arial Rounded MT Bold" pitchFamily="34" charset="0"/>
                <a:cs typeface="Times New Roman" pitchFamily="18" charset="0"/>
              </a:rPr>
              <a:t>di</a:t>
            </a:r>
            <a:r>
              <a:rPr lang="hr-HR" dirty="0" smtClean="0">
                <a:latin typeface="Arial Rounded MT Bold" pitchFamily="34" charset="0"/>
                <a:cs typeface="Times New Roman" pitchFamily="18" charset="0"/>
              </a:rPr>
              <a:t> </a:t>
            </a:r>
            <a:r>
              <a:rPr lang="hr-HR" dirty="0" err="1" smtClean="0">
                <a:latin typeface="Arial Rounded MT Bold" pitchFamily="34" charset="0"/>
                <a:cs typeface="Times New Roman" pitchFamily="18" charset="0"/>
              </a:rPr>
              <a:t>seminario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1520" y="5402832"/>
            <a:ext cx="60486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Corso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di studio: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Educazione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prescolare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II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anno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051720" y="178768"/>
            <a:ext cx="5076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I Romani e i numeri 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pic>
        <p:nvPicPr>
          <p:cNvPr id="5" name="Picture 4" descr="C:\Documents and Settings\Korisnik\Desktop\matematica\sdwedfwefwefe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842493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43608" y="4221088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400" dirty="0" smtClean="0">
                <a:latin typeface="Arial Rounded MT Bold" pitchFamily="34" charset="0"/>
              </a:rPr>
              <a:t>S</a:t>
            </a:r>
            <a:r>
              <a:rPr lang="it-IT" sz="2400" dirty="0" smtClean="0">
                <a:latin typeface="Arial Rounded MT Bold" pitchFamily="34" charset="0"/>
              </a:rPr>
              <a:t>istema </a:t>
            </a:r>
            <a:r>
              <a:rPr lang="it-IT" sz="2400" dirty="0">
                <a:latin typeface="Arial Rounded MT Bold" pitchFamily="34" charset="0"/>
              </a:rPr>
              <a:t>di numerazione </a:t>
            </a:r>
            <a:r>
              <a:rPr lang="it-IT" sz="2400" dirty="0" smtClean="0">
                <a:latin typeface="Arial Rounded MT Bold" pitchFamily="34" charset="0"/>
              </a:rPr>
              <a:t>additivo-sottrattivo</a:t>
            </a:r>
            <a:endParaRPr lang="en-US" sz="24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476672"/>
            <a:ext cx="43438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Gli Indiani e i numeri 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155679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Rounded MT Bold" pitchFamily="34" charset="0"/>
              </a:rPr>
              <a:t>Quando parliamo del nostro sistema, più che cifre arabe bisognerebbe dire cifre indiane.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3728" y="321297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000" dirty="0">
                <a:latin typeface="Arial Rounded MT Bold" pitchFamily="34" charset="0"/>
              </a:rPr>
              <a:t>“sunya</a:t>
            </a:r>
            <a:r>
              <a:rPr lang="it-IT" sz="2000" dirty="0" smtClean="0">
                <a:latin typeface="Arial Rounded MT Bold" pitchFamily="34" charset="0"/>
              </a:rPr>
              <a:t>”</a:t>
            </a:r>
            <a:r>
              <a:rPr lang="hr-HR" sz="2000" dirty="0" smtClean="0">
                <a:latin typeface="Arial Rounded MT Bold" pitchFamily="34" charset="0"/>
              </a:rPr>
              <a:t> =</a:t>
            </a:r>
            <a:r>
              <a:rPr lang="it-IT" sz="2000" dirty="0" smtClean="0">
                <a:latin typeface="Arial Rounded MT Bold" pitchFamily="34" charset="0"/>
              </a:rPr>
              <a:t> </a:t>
            </a:r>
            <a:r>
              <a:rPr lang="it-IT" sz="2000" dirty="0">
                <a:latin typeface="Arial Rounded MT Bold" pitchFamily="34" charset="0"/>
              </a:rPr>
              <a:t>“vuoto</a:t>
            </a:r>
            <a:r>
              <a:rPr lang="it-IT" sz="2000" dirty="0" smtClean="0">
                <a:latin typeface="Arial Rounded MT Bold" pitchFamily="34" charset="0"/>
              </a:rPr>
              <a:t>”</a:t>
            </a:r>
            <a:r>
              <a:rPr lang="hr-HR" sz="2000" dirty="0">
                <a:latin typeface="Arial Rounded MT Bold" pitchFamily="34" charset="0"/>
              </a:rPr>
              <a:t> </a:t>
            </a:r>
            <a:r>
              <a:rPr lang="hr-HR" sz="2000" dirty="0" smtClean="0">
                <a:latin typeface="Arial Rounded MT Bold" pitchFamily="34" charset="0"/>
              </a:rPr>
              <a:t>(nome dello zero)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7" name="Picture 6" descr="C:\Documents and Settings\Korisnik\Desktop\matematica\edawerqw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653136"/>
            <a:ext cx="72728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5-Point Star 7"/>
          <p:cNvSpPr/>
          <p:nvPr/>
        </p:nvSpPr>
        <p:spPr>
          <a:xfrm>
            <a:off x="4355976" y="256490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4427984" y="378904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411760" y="332656"/>
            <a:ext cx="457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Gli Arabi e i numeri 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11560" y="1484784"/>
            <a:ext cx="79208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Dagli stretti rapporti con la società e la cultura indiana, gli Arabi conobbero il loro sistema di numerazione, e ne appresero l’uso.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3888" y="3573016"/>
            <a:ext cx="18691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dirty="0">
                <a:latin typeface="Arial Rounded MT Bold" pitchFamily="34" charset="0"/>
              </a:rPr>
              <a:t>“zifr</a:t>
            </a:r>
            <a:r>
              <a:rPr lang="it-IT" sz="2000" dirty="0" smtClean="0">
                <a:latin typeface="Arial Rounded MT Bold" pitchFamily="34" charset="0"/>
              </a:rPr>
              <a:t>”</a:t>
            </a:r>
            <a:r>
              <a:rPr lang="hr-HR" sz="2000" dirty="0" smtClean="0">
                <a:latin typeface="Arial Rounded MT Bold" pitchFamily="34" charset="0"/>
              </a:rPr>
              <a:t> = </a:t>
            </a:r>
            <a:r>
              <a:rPr lang="it-IT" sz="2000" dirty="0">
                <a:latin typeface="Arial Rounded MT Bold" pitchFamily="34" charset="0"/>
              </a:rPr>
              <a:t>“zero</a:t>
            </a:r>
            <a:r>
              <a:rPr lang="it-IT" sz="2000" dirty="0" smtClean="0">
                <a:latin typeface="Arial Rounded MT Bold" pitchFamily="34" charset="0"/>
              </a:rPr>
              <a:t>”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5085184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M</a:t>
            </a:r>
            <a:r>
              <a:rPr lang="it-IT" sz="2000" dirty="0" smtClean="0">
                <a:latin typeface="Arial Rounded MT Bold" pitchFamily="34" charset="0"/>
              </a:rPr>
              <a:t>atematico </a:t>
            </a:r>
            <a:r>
              <a:rPr lang="it-IT" sz="2000" dirty="0">
                <a:latin typeface="Arial Rounded MT Bold" pitchFamily="34" charset="0"/>
              </a:rPr>
              <a:t>italiano, Leonardo </a:t>
            </a:r>
            <a:r>
              <a:rPr lang="it-IT" sz="2000" dirty="0" smtClean="0">
                <a:latin typeface="Arial Rounded MT Bold" pitchFamily="34" charset="0"/>
              </a:rPr>
              <a:t>Pisano</a:t>
            </a:r>
            <a:r>
              <a:rPr lang="hr-HR" sz="2000" dirty="0" smtClean="0">
                <a:latin typeface="Arial Rounded MT Bold" pitchFamily="34" charset="0"/>
              </a:rPr>
              <a:t> (</a:t>
            </a:r>
            <a:r>
              <a:rPr lang="it-IT" sz="2000" dirty="0" smtClean="0">
                <a:latin typeface="Arial Rounded MT Bold" pitchFamily="34" charset="0"/>
              </a:rPr>
              <a:t>Fibonacci</a:t>
            </a:r>
            <a:r>
              <a:rPr lang="hr-HR" sz="2000" dirty="0">
                <a:latin typeface="Arial Rounded MT Bold" pitchFamily="34" charset="0"/>
              </a:rPr>
              <a:t>)</a:t>
            </a:r>
            <a:r>
              <a:rPr lang="it-IT" sz="2000" dirty="0" smtClean="0">
                <a:latin typeface="Arial Rounded MT Bold" pitchFamily="34" charset="0"/>
              </a:rPr>
              <a:t>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8" name="5-Point Star 7"/>
          <p:cNvSpPr/>
          <p:nvPr/>
        </p:nvSpPr>
        <p:spPr>
          <a:xfrm>
            <a:off x="4355976" y="2852936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4427984" y="436510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332656"/>
            <a:ext cx="70335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Il numero nella scuola dell’infanzia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5776" y="1556792"/>
            <a:ext cx="41774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>
                <a:latin typeface="Arial Rounded MT Bold" pitchFamily="34" charset="0"/>
              </a:rPr>
              <a:t>N</a:t>
            </a:r>
            <a:r>
              <a:rPr lang="it-IT" sz="2000" dirty="0" smtClean="0">
                <a:latin typeface="Arial Rounded MT Bold" pitchFamily="34" charset="0"/>
              </a:rPr>
              <a:t>ascita </a:t>
            </a:r>
            <a:r>
              <a:rPr lang="it-IT" sz="2000" dirty="0">
                <a:latin typeface="Arial Rounded MT Bold" pitchFamily="34" charset="0"/>
              </a:rPr>
              <a:t>del numero nel </a:t>
            </a:r>
            <a:r>
              <a:rPr lang="it-IT" sz="2000" dirty="0" smtClean="0">
                <a:latin typeface="Arial Rounded MT Bold" pitchFamily="34" charset="0"/>
              </a:rPr>
              <a:t>bambino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560" y="2636912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Rounded MT Bold" pitchFamily="34" charset="0"/>
              </a:rPr>
              <a:t>Un buon percorso matematico per i bambini dovrebbe avere come base il gioco</a:t>
            </a:r>
            <a:r>
              <a:rPr lang="hr-HR" sz="2000" dirty="0" smtClean="0">
                <a:latin typeface="Arial Rounded MT Bold" pitchFamily="34" charset="0"/>
              </a:rPr>
              <a:t>: </a:t>
            </a:r>
            <a:r>
              <a:rPr lang="it-IT" sz="2000" dirty="0" smtClean="0">
                <a:latin typeface="Arial Rounded MT Bold" pitchFamily="34" charset="0"/>
              </a:rPr>
              <a:t>spostamento di oggetti, raggruppamenti, separazioni</a:t>
            </a:r>
            <a:r>
              <a:rPr lang="hr-HR" sz="2000" dirty="0" smtClean="0">
                <a:latin typeface="Arial Rounded MT Bold" pitchFamily="34" charset="0"/>
              </a:rPr>
              <a:t> ecc.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55576" y="4365104"/>
            <a:ext cx="76328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È</a:t>
            </a:r>
            <a:r>
              <a:rPr kumimoji="0" lang="it-IT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fondamentale costruire, fin dai primi anni di scuola, un’immagine della matematica positiva e stimolante</a:t>
            </a:r>
            <a:r>
              <a:rPr kumimoji="0" lang="hr-HR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it-IT" sz="20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4499992" y="2060848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572000" y="378904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651" name="Picture 3" descr="C:\Documents and Settings\Korisnik\Desktop\Matematica\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5445224"/>
            <a:ext cx="3786188" cy="106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332656"/>
            <a:ext cx="76603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Attività da proporre ai bambini piccoli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11560" y="1094546"/>
            <a:ext cx="78488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tutti quei giochi che favoriscono la categorizzazione di oggetti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filastrocche, canzoni, storie che avvicinino i bimbi al mondo dei numeri in maniera divertente;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semplici esperimenti “scientifici”;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giochi che permettano di confrontare oggetti simili, ma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diversi per qualche particolare, evidenziando ciò che li accomuna da ciò che li differenzia;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attività che stimolino la ricerca di soluzioni a semplici problemi</a:t>
            </a:r>
            <a:r>
              <a:rPr lang="hr-HR" sz="20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44008" y="1052736"/>
            <a:ext cx="41044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i="1" dirty="0" smtClean="0">
                <a:latin typeface="Arial Rounded MT Bold" pitchFamily="34" charset="0"/>
              </a:rPr>
              <a:t>Filastrocca dei numeri </a:t>
            </a:r>
          </a:p>
          <a:p>
            <a:pPr algn="ctr"/>
            <a:endParaRPr lang="it-IT" sz="2000" dirty="0" smtClean="0">
              <a:latin typeface="Arial Rounded MT Bold" pitchFamily="34" charset="0"/>
            </a:endParaRP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Lo 0 </a:t>
            </a:r>
            <a:r>
              <a:rPr lang="it-IT" sz="2000" dirty="0" smtClean="0">
                <a:latin typeface="Arial Rounded MT Bold" pitchFamily="34" charset="0"/>
              </a:rPr>
              <a:t>è</a:t>
            </a:r>
            <a:r>
              <a:rPr lang="hr-HR" sz="2000" dirty="0" smtClean="0">
                <a:latin typeface="Arial Rounded MT Bold" pitchFamily="34" charset="0"/>
              </a:rPr>
              <a:t> </a:t>
            </a:r>
            <a:r>
              <a:rPr lang="it-IT" sz="2000" dirty="0" smtClean="0">
                <a:latin typeface="Arial Rounded MT Bold" pitchFamily="34" charset="0"/>
              </a:rPr>
              <a:t>come </a:t>
            </a:r>
            <a:r>
              <a:rPr lang="it-IT" sz="2000" dirty="0" smtClean="0">
                <a:latin typeface="Arial Rounded MT Bold" pitchFamily="34" charset="0"/>
              </a:rPr>
              <a:t>un uovo,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l'1 </a:t>
            </a:r>
            <a:r>
              <a:rPr lang="it-IT" sz="2000" dirty="0" smtClean="0">
                <a:latin typeface="Arial Rounded MT Bold" pitchFamily="34" charset="0"/>
              </a:rPr>
              <a:t>è</a:t>
            </a:r>
            <a:r>
              <a:rPr lang="hr-HR" sz="2000" dirty="0" smtClean="0">
                <a:latin typeface="Arial Rounded MT Bold" pitchFamily="34" charset="0"/>
              </a:rPr>
              <a:t> </a:t>
            </a:r>
            <a:r>
              <a:rPr lang="it-IT" sz="2000" dirty="0" smtClean="0">
                <a:latin typeface="Arial Rounded MT Bold" pitchFamily="34" charset="0"/>
              </a:rPr>
              <a:t>un </a:t>
            </a:r>
            <a:r>
              <a:rPr lang="it-IT" sz="2000" dirty="0" smtClean="0">
                <a:latin typeface="Arial Rounded MT Bold" pitchFamily="34" charset="0"/>
              </a:rPr>
              <a:t>bastone nuovo,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2 </a:t>
            </a:r>
            <a:r>
              <a:rPr lang="it-IT" sz="2000" dirty="0">
                <a:latin typeface="Arial Rounded MT Bold" pitchFamily="34" charset="0"/>
              </a:rPr>
              <a:t>è </a:t>
            </a:r>
            <a:r>
              <a:rPr lang="it-IT" sz="2000" dirty="0" smtClean="0">
                <a:latin typeface="Arial Rounded MT Bold" pitchFamily="34" charset="0"/>
              </a:rPr>
              <a:t>un cigno bianco,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3 </a:t>
            </a:r>
            <a:r>
              <a:rPr lang="it-IT" sz="2000" dirty="0">
                <a:latin typeface="Arial Rounded MT Bold" pitchFamily="34" charset="0"/>
              </a:rPr>
              <a:t>è </a:t>
            </a:r>
            <a:r>
              <a:rPr lang="it-IT" sz="2000" dirty="0" smtClean="0">
                <a:latin typeface="Arial Rounded MT Bold" pitchFamily="34" charset="0"/>
              </a:rPr>
              <a:t>un gabbiano stanco,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4 sta seduto,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5 </a:t>
            </a:r>
            <a:r>
              <a:rPr lang="it-IT" sz="2000" dirty="0" smtClean="0">
                <a:latin typeface="Arial Rounded MT Bold" pitchFamily="34" charset="0"/>
              </a:rPr>
              <a:t>è </a:t>
            </a:r>
            <a:r>
              <a:rPr lang="it-IT" sz="2000" dirty="0" smtClean="0">
                <a:latin typeface="Arial Rounded MT Bold" pitchFamily="34" charset="0"/>
              </a:rPr>
              <a:t>un gancio panciuto,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6 </a:t>
            </a:r>
            <a:r>
              <a:rPr lang="it-IT" sz="2000" dirty="0">
                <a:latin typeface="Arial Rounded MT Bold" pitchFamily="34" charset="0"/>
              </a:rPr>
              <a:t>è una </a:t>
            </a:r>
            <a:r>
              <a:rPr lang="it-IT" sz="2000" dirty="0" smtClean="0">
                <a:latin typeface="Arial Rounded MT Bold" pitchFamily="34" charset="0"/>
              </a:rPr>
              <a:t>pompa di benzina,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7 </a:t>
            </a:r>
            <a:r>
              <a:rPr lang="it-IT" sz="2000" dirty="0">
                <a:latin typeface="Arial Rounded MT Bold" pitchFamily="34" charset="0"/>
              </a:rPr>
              <a:t>è uno </a:t>
            </a:r>
            <a:r>
              <a:rPr lang="it-IT" sz="2000" dirty="0" smtClean="0">
                <a:latin typeface="Arial Rounded MT Bold" pitchFamily="34" charset="0"/>
              </a:rPr>
              <a:t>strappo sulla camicina,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l'8 </a:t>
            </a:r>
            <a:r>
              <a:rPr lang="it-IT" sz="2000" dirty="0">
                <a:latin typeface="Arial Rounded MT Bold" pitchFamily="34" charset="0"/>
              </a:rPr>
              <a:t>è una </a:t>
            </a:r>
            <a:r>
              <a:rPr lang="it-IT" sz="2000" dirty="0" smtClean="0">
                <a:latin typeface="Arial Rounded MT Bold" pitchFamily="34" charset="0"/>
              </a:rPr>
              <a:t>mascherina di carnevale,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il 9 </a:t>
            </a:r>
            <a:r>
              <a:rPr lang="it-IT" sz="2000" dirty="0">
                <a:latin typeface="Arial Rounded MT Bold" pitchFamily="34" charset="0"/>
              </a:rPr>
              <a:t>è un </a:t>
            </a:r>
            <a:r>
              <a:rPr lang="it-IT" sz="2000" dirty="0" smtClean="0">
                <a:latin typeface="Arial Rounded MT Bold" pitchFamily="34" charset="0"/>
              </a:rPr>
              <a:t>palloncino che volando sale.</a:t>
            </a:r>
            <a:endParaRPr lang="it-IT" sz="2000" dirty="0"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052736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2000" i="1" dirty="0" smtClean="0">
                <a:latin typeface="Arial Rounded MT Bold" pitchFamily="34" charset="0"/>
              </a:rPr>
              <a:t>Numeri  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(Roberto Piumini)</a:t>
            </a:r>
            <a:endParaRPr lang="hr-HR" sz="2000" dirty="0" smtClean="0">
              <a:latin typeface="Arial Rounded MT Bold" pitchFamily="34" charset="0"/>
            </a:endParaRPr>
          </a:p>
          <a:p>
            <a:pPr algn="ctr"/>
            <a:endParaRPr lang="it-IT" sz="2000" dirty="0" smtClean="0">
              <a:latin typeface="Arial Rounded MT Bold" pitchFamily="34" charset="0"/>
            </a:endParaRP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UNO era a digiuno,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DUE si mangiò il bue,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TRE è un grande re,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QUATTRO porta lo scettro,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CINQUE sa molte lingue,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SEI sa i fatti miei,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SETTE porta le ghette,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OTTO porta il cappotto.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NOVE è a far le prove,</a:t>
            </a:r>
          </a:p>
          <a:p>
            <a:pPr algn="ctr"/>
            <a:r>
              <a:rPr lang="it-IT" sz="2000" dirty="0" smtClean="0">
                <a:latin typeface="Arial Rounded MT Bold" pitchFamily="34" charset="0"/>
              </a:rPr>
              <a:t>DIECI son pochi ceci.</a:t>
            </a:r>
            <a:endParaRPr lang="it-IT" sz="20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755576" y="868651"/>
            <a:ext cx="799288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hr-HR" sz="2400" dirty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1: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Cappuccetto Rosso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2: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Hansel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Gretel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3: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Tre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Porcellini</a:t>
            </a: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4: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musicanti di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Brema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5: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Cinque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in un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baccello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6: </a:t>
            </a:r>
            <a:r>
              <a:rPr lang="hr-HR" sz="2400" dirty="0" smtClean="0"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sei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cigni</a:t>
            </a: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hr-H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numero 7: </a:t>
            </a: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„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Biancaneve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e i sette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nani</a:t>
            </a:r>
            <a:r>
              <a:rPr kumimoji="0" lang="hr-H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”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ecc.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188640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7200" dirty="0" smtClean="0">
                <a:latin typeface="Arial Rounded MT Bold" pitchFamily="34" charset="0"/>
              </a:rPr>
              <a:t>Fine</a:t>
            </a:r>
            <a:endParaRPr lang="en-US" sz="7200" dirty="0">
              <a:latin typeface="Arial Rounded MT Bold" pitchFamily="34" charset="0"/>
            </a:endParaRPr>
          </a:p>
        </p:txBody>
      </p:sp>
      <p:pic>
        <p:nvPicPr>
          <p:cNvPr id="29699" name="Picture 3" descr="C:\Documents and Settings\Korisnik\Desktop\Matematica\adaweqawes8q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3528392" cy="3405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9872" y="188640"/>
            <a:ext cx="2267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latin typeface="Arial Rounded MT Bold" pitchFamily="34" charset="0"/>
              </a:rPr>
              <a:t>Il </a:t>
            </a:r>
            <a:r>
              <a:rPr lang="it-IT" sz="3600" b="1" dirty="0">
                <a:latin typeface="Arial Rounded MT Bold" pitchFamily="34" charset="0"/>
              </a:rPr>
              <a:t>numero</a:t>
            </a:r>
            <a:endParaRPr lang="en-US" sz="3600" dirty="0">
              <a:latin typeface="Arial Rounded MT Bol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1052736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Matematica</a:t>
            </a:r>
            <a:br>
              <a:rPr lang="hr-HR" sz="2000" dirty="0" smtClean="0">
                <a:latin typeface="Arial Rounded MT Bold" pitchFamily="34" charset="0"/>
              </a:rPr>
            </a:br>
            <a:r>
              <a:rPr lang="hr-HR" sz="2000" dirty="0" smtClean="0">
                <a:latin typeface="Arial Rounded MT Bold" pitchFamily="34" charset="0"/>
              </a:rPr>
              <a:t>Numeri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67544" y="2348880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Rounded MT Bold" pitchFamily="34" charset="0"/>
              </a:rPr>
              <a:t>Il contare fu uno dei primi processi ''matematici'' che l'uomo sviluppò.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71800" y="4869160"/>
            <a:ext cx="37543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P</a:t>
            </a:r>
            <a:r>
              <a:rPr lang="it-IT" sz="2000" dirty="0" smtClean="0">
                <a:latin typeface="Arial Rounded MT Bold" pitchFamily="34" charset="0"/>
              </a:rPr>
              <a:t>rimi </a:t>
            </a:r>
            <a:r>
              <a:rPr lang="it-IT" sz="2000" dirty="0">
                <a:latin typeface="Arial Rounded MT Bold" pitchFamily="34" charset="0"/>
              </a:rPr>
              <a:t>sistemi di numerazione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594928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Indiani e Arabi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27784" y="3645024"/>
            <a:ext cx="37591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err="1">
                <a:latin typeface="Arial Rounded MT Bold" pitchFamily="34" charset="0"/>
              </a:rPr>
              <a:t>E</a:t>
            </a:r>
            <a:r>
              <a:rPr lang="en-US" sz="2000" dirty="0" err="1" smtClean="0">
                <a:latin typeface="Arial Rounded MT Bold" pitchFamily="34" charset="0"/>
              </a:rPr>
              <a:t>sigenze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err="1" smtClean="0">
                <a:latin typeface="Arial Rounded MT Bold" pitchFamily="34" charset="0"/>
              </a:rPr>
              <a:t>di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err="1" smtClean="0">
                <a:latin typeface="Arial Rounded MT Bold" pitchFamily="34" charset="0"/>
              </a:rPr>
              <a:t>carattere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err="1" smtClean="0">
                <a:latin typeface="Arial Rounded MT Bold" pitchFamily="34" charset="0"/>
              </a:rPr>
              <a:t>pratico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4499992" y="184482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4572000" y="3212976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4572000" y="4293096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4572000" y="5373216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188640"/>
            <a:ext cx="47840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L’intuizione del numero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126876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Ricerche - animali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23728" y="2348880"/>
            <a:ext cx="52065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Capacità di </a:t>
            </a:r>
            <a:r>
              <a:rPr lang="it-IT" sz="2000" dirty="0" smtClean="0">
                <a:latin typeface="Arial Rounded MT Bold" pitchFamily="34" charset="0"/>
              </a:rPr>
              <a:t>distinguere </a:t>
            </a:r>
            <a:r>
              <a:rPr lang="it-IT" sz="2000" dirty="0">
                <a:latin typeface="Arial Rounded MT Bold" pitchFamily="34" charset="0"/>
              </a:rPr>
              <a:t>quantità </a:t>
            </a:r>
            <a:r>
              <a:rPr lang="it-IT" sz="2000" dirty="0" smtClean="0">
                <a:latin typeface="Arial Rounded MT Bold" pitchFamily="34" charset="0"/>
              </a:rPr>
              <a:t>diverse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3429000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Uomo primitivo - </a:t>
            </a:r>
            <a:r>
              <a:rPr lang="it-IT" sz="2000" dirty="0" smtClean="0">
                <a:latin typeface="Arial Rounded MT Bold" pitchFamily="34" charset="0"/>
              </a:rPr>
              <a:t>corrispondenza </a:t>
            </a:r>
            <a:r>
              <a:rPr lang="it-IT" sz="2000" dirty="0">
                <a:latin typeface="Arial Rounded MT Bold" pitchFamily="34" charset="0"/>
              </a:rPr>
              <a:t>biunivoca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3768" y="4725144"/>
            <a:ext cx="43844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L</a:t>
            </a:r>
            <a:r>
              <a:rPr lang="it-IT" sz="2000" dirty="0" smtClean="0">
                <a:latin typeface="Arial Rounded MT Bold" pitchFamily="34" charset="0"/>
              </a:rPr>
              <a:t>a </a:t>
            </a:r>
            <a:r>
              <a:rPr lang="it-IT" sz="2000" dirty="0">
                <a:latin typeface="Arial Rounded MT Bold" pitchFamily="34" charset="0"/>
              </a:rPr>
              <a:t>capacità di </a:t>
            </a:r>
            <a:r>
              <a:rPr lang="it-IT" sz="2000" dirty="0" smtClean="0">
                <a:latin typeface="Arial Rounded MT Bold" pitchFamily="34" charset="0"/>
              </a:rPr>
              <a:t>contare</a:t>
            </a:r>
            <a:r>
              <a:rPr lang="hr-HR" sz="2000" dirty="0" smtClean="0">
                <a:latin typeface="Arial Rounded MT Bold" pitchFamily="34" charset="0"/>
              </a:rPr>
              <a:t> nel mondo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9" name="5-Point Star 8"/>
          <p:cNvSpPr/>
          <p:nvPr/>
        </p:nvSpPr>
        <p:spPr>
          <a:xfrm>
            <a:off x="4427984" y="184482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499992" y="292494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4499992" y="4077072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99592" y="260648"/>
            <a:ext cx="77768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L’intelligenza logico-matematica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1340768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Rounded MT Bold" pitchFamily="34" charset="0"/>
              </a:rPr>
              <a:t>H. Gardner affermò  che l’intelligenza logico-matematica non è solo la capacità di far di calcolo e di usare correttamente formule matematiche. </a:t>
            </a:r>
            <a:endParaRPr lang="hr-HR" sz="2400" dirty="0" smtClean="0">
              <a:latin typeface="Arial Rounded MT Bold" pitchFamily="34" charset="0"/>
            </a:endParaRPr>
          </a:p>
          <a:p>
            <a:pPr algn="ctr"/>
            <a:r>
              <a:rPr lang="it-IT" sz="2400" dirty="0" smtClean="0">
                <a:latin typeface="Arial Rounded MT Bold" pitchFamily="34" charset="0"/>
              </a:rPr>
              <a:t>Essa </a:t>
            </a:r>
            <a:r>
              <a:rPr lang="hr-HR" sz="2400" dirty="0" smtClean="0">
                <a:latin typeface="Arial Rounded MT Bold" pitchFamily="34" charset="0"/>
              </a:rPr>
              <a:t>infatti </a:t>
            </a:r>
            <a:r>
              <a:rPr lang="it-IT" sz="2400" dirty="0" smtClean="0">
                <a:latin typeface="Arial Rounded MT Bold" pitchFamily="34" charset="0"/>
              </a:rPr>
              <a:t>risulta ben più complessa</a:t>
            </a:r>
            <a:r>
              <a:rPr lang="hr-HR" sz="2400" dirty="0" smtClean="0">
                <a:latin typeface="Arial Rounded MT Bold" pitchFamily="34" charset="0"/>
              </a:rPr>
              <a:t>.</a:t>
            </a:r>
            <a:endParaRPr lang="en-US" sz="2400" dirty="0">
              <a:latin typeface="Arial Rounded MT Bold" pitchFamily="34" charset="0"/>
            </a:endParaRPr>
          </a:p>
        </p:txBody>
      </p:sp>
      <p:pic>
        <p:nvPicPr>
          <p:cNvPr id="14340" name="Picture 4" descr="C:\Documents and Settings\Korisnik\Desktop\Matematica\imsrser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212976"/>
            <a:ext cx="2592288" cy="2989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59024" y="260648"/>
            <a:ext cx="8784976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Le tappe principali nella storia del numero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39752" y="1124744"/>
            <a:ext cx="48979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3200" dirty="0">
                <a:latin typeface="Arial Rounded MT Bold" pitchFamily="34" charset="0"/>
              </a:rPr>
              <a:t>I numeri nella </a:t>
            </a:r>
            <a:r>
              <a:rPr lang="hr-HR" sz="3200" dirty="0" smtClean="0">
                <a:latin typeface="Arial Rounded MT Bold" pitchFamily="34" charset="0"/>
              </a:rPr>
              <a:t>preistoria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2060848"/>
            <a:ext cx="8309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S</a:t>
            </a:r>
            <a:r>
              <a:rPr lang="it-IT" sz="2000" dirty="0" smtClean="0">
                <a:latin typeface="Arial Rounded MT Bold" pitchFamily="34" charset="0"/>
              </a:rPr>
              <a:t>viluppo </a:t>
            </a:r>
            <a:r>
              <a:rPr lang="it-IT" sz="2000" dirty="0">
                <a:latin typeface="Arial Rounded MT Bold" pitchFamily="34" charset="0"/>
              </a:rPr>
              <a:t>dell’ agricoltura  e della </a:t>
            </a:r>
            <a:r>
              <a:rPr lang="it-IT" sz="2000" dirty="0" smtClean="0">
                <a:latin typeface="Arial Rounded MT Bold" pitchFamily="34" charset="0"/>
              </a:rPr>
              <a:t>pastorizia</a:t>
            </a:r>
            <a:r>
              <a:rPr lang="hr-HR" sz="2000" dirty="0">
                <a:latin typeface="Arial Rounded MT Bold" pitchFamily="34" charset="0"/>
              </a:rPr>
              <a:t> </a:t>
            </a:r>
            <a:r>
              <a:rPr lang="hr-HR" sz="2000" dirty="0" smtClean="0">
                <a:latin typeface="Arial Rounded MT Bold" pitchFamily="34" charset="0"/>
              </a:rPr>
              <a:t>- </a:t>
            </a:r>
            <a:r>
              <a:rPr lang="it-IT" sz="2000" dirty="0" smtClean="0">
                <a:latin typeface="Arial Rounded MT Bold" pitchFamily="34" charset="0"/>
              </a:rPr>
              <a:t>esigenza </a:t>
            </a:r>
            <a:r>
              <a:rPr lang="it-IT" sz="2000" dirty="0">
                <a:latin typeface="Arial Rounded MT Bold" pitchFamily="34" charset="0"/>
              </a:rPr>
              <a:t>di contare  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63888" y="3356992"/>
            <a:ext cx="20441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Serie </a:t>
            </a:r>
            <a:r>
              <a:rPr lang="hr-HR" sz="2000" dirty="0">
                <a:latin typeface="Arial Rounded MT Bold" pitchFamily="34" charset="0"/>
              </a:rPr>
              <a:t>di cinque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3848" y="4365104"/>
            <a:ext cx="2955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P</a:t>
            </a:r>
            <a:r>
              <a:rPr lang="it-IT" sz="2000" dirty="0" smtClean="0">
                <a:latin typeface="Arial Rounded MT Bold" pitchFamily="34" charset="0"/>
              </a:rPr>
              <a:t>ercezione </a:t>
            </a:r>
            <a:r>
              <a:rPr lang="it-IT" sz="2000" dirty="0">
                <a:latin typeface="Arial Rounded MT Bold" pitchFamily="34" charset="0"/>
              </a:rPr>
              <a:t>di quantità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07704" y="5373216"/>
            <a:ext cx="5804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>
                <a:latin typeface="Arial Rounded MT Bold" pitchFamily="34" charset="0"/>
              </a:rPr>
              <a:t>T</a:t>
            </a:r>
            <a:r>
              <a:rPr lang="it-IT" sz="2000" dirty="0" smtClean="0">
                <a:latin typeface="Arial Rounded MT Bold" pitchFamily="34" charset="0"/>
              </a:rPr>
              <a:t>avole </a:t>
            </a:r>
            <a:r>
              <a:rPr lang="it-IT" sz="2000" dirty="0">
                <a:latin typeface="Arial Rounded MT Bold" pitchFamily="34" charset="0"/>
              </a:rPr>
              <a:t>numeriche dei Sumeri e dei Babilonesi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4427984" y="2780928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4427984" y="3933056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4499992" y="486916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83768" y="188640"/>
            <a:ext cx="4465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Gli Egiziani e i numeri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76056" y="1412776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S</a:t>
            </a:r>
            <a:r>
              <a:rPr lang="it-IT" sz="2000" dirty="0" smtClean="0">
                <a:latin typeface="Arial Rounded MT Bold" pitchFamily="34" charset="0"/>
              </a:rPr>
              <a:t>istema </a:t>
            </a:r>
            <a:r>
              <a:rPr lang="it-IT" sz="2000" dirty="0">
                <a:latin typeface="Arial Rounded MT Bold" pitchFamily="34" charset="0"/>
              </a:rPr>
              <a:t>di numerazione decimale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6" name="Picture 5" descr="http://digilander.libero.it/scienza_in_gioco/La%20storia%20dei%20numeri_file/image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75252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64088" y="3068960"/>
            <a:ext cx="3384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N</a:t>
            </a:r>
            <a:r>
              <a:rPr lang="it-IT" sz="2000" dirty="0" smtClean="0">
                <a:latin typeface="Arial Rounded MT Bold" pitchFamily="34" charset="0"/>
              </a:rPr>
              <a:t>on </a:t>
            </a:r>
            <a:r>
              <a:rPr lang="it-IT" sz="2000" dirty="0">
                <a:latin typeface="Arial Rounded MT Bold" pitchFamily="34" charset="0"/>
              </a:rPr>
              <a:t>conoscevano lo zero ricorrevano a segni diversi quando dovevano indicare </a:t>
            </a:r>
            <a:r>
              <a:rPr lang="it-IT" sz="2000" dirty="0" smtClean="0">
                <a:latin typeface="Arial Rounded MT Bold" pitchFamily="34" charset="0"/>
              </a:rPr>
              <a:t>10,100,1000</a:t>
            </a:r>
            <a:r>
              <a:rPr lang="hr-HR" sz="2000" dirty="0" smtClean="0">
                <a:latin typeface="Arial Rounded MT Bold" pitchFamily="34" charset="0"/>
              </a:rPr>
              <a:t>...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00192" y="5445224"/>
            <a:ext cx="17283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I</a:t>
            </a:r>
            <a:r>
              <a:rPr lang="it-IT" sz="2000" dirty="0" smtClean="0">
                <a:latin typeface="Arial Rounded MT Bold" pitchFamily="34" charset="0"/>
              </a:rPr>
              <a:t>l calendario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6876256" y="234888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7020272" y="4725144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699792" y="250776"/>
            <a:ext cx="38884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Il sistema cinese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3568" y="98072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latin typeface="Arial Rounded MT Bold" pitchFamily="34" charset="0"/>
              </a:rPr>
              <a:t>10</a:t>
            </a:r>
            <a:r>
              <a:rPr lang="it-IT" sz="2000" dirty="0">
                <a:latin typeface="Arial Rounded MT Bold" pitchFamily="34" charset="0"/>
              </a:rPr>
              <a:t>, 20, 30, 40 </a:t>
            </a:r>
            <a:r>
              <a:rPr lang="hr-HR" sz="2000" dirty="0" smtClean="0">
                <a:latin typeface="Arial Rounded MT Bold" pitchFamily="34" charset="0"/>
              </a:rPr>
              <a:t>- </a:t>
            </a:r>
            <a:r>
              <a:rPr lang="it-IT" sz="2000" dirty="0" smtClean="0">
                <a:latin typeface="Arial Rounded MT Bold" pitchFamily="34" charset="0"/>
              </a:rPr>
              <a:t>scritti </a:t>
            </a:r>
            <a:r>
              <a:rPr lang="it-IT" sz="2000" dirty="0">
                <a:latin typeface="Arial Rounded MT Bold" pitchFamily="34" charset="0"/>
              </a:rPr>
              <a:t>ripetendo il segno della </a:t>
            </a:r>
            <a:r>
              <a:rPr lang="it-IT" sz="2000" dirty="0" smtClean="0">
                <a:latin typeface="Arial Rounded MT Bold" pitchFamily="34" charset="0"/>
              </a:rPr>
              <a:t>decina </a:t>
            </a:r>
            <a:endParaRPr lang="hr-HR" sz="2000" dirty="0" smtClean="0">
              <a:latin typeface="Arial Rounded MT Bold" pitchFamily="34" charset="0"/>
            </a:endParaRPr>
          </a:p>
          <a:p>
            <a:r>
              <a:rPr lang="it-IT" sz="2000" dirty="0" smtClean="0">
                <a:latin typeface="Arial Rounded MT Bold" pitchFamily="34" charset="0"/>
              </a:rPr>
              <a:t>50 </a:t>
            </a:r>
            <a:r>
              <a:rPr lang="hr-HR" sz="2000" dirty="0" smtClean="0">
                <a:latin typeface="Arial Rounded MT Bold" pitchFamily="34" charset="0"/>
              </a:rPr>
              <a:t>- </a:t>
            </a:r>
            <a:r>
              <a:rPr lang="it-IT" sz="2000" dirty="0" smtClean="0">
                <a:latin typeface="Arial Rounded MT Bold" pitchFamily="34" charset="0"/>
              </a:rPr>
              <a:t>scritto </a:t>
            </a:r>
            <a:r>
              <a:rPr lang="it-IT" sz="2000" dirty="0">
                <a:latin typeface="Arial Rounded MT Bold" pitchFamily="34" charset="0"/>
              </a:rPr>
              <a:t>con il numerale 10 sopra al </a:t>
            </a:r>
            <a:r>
              <a:rPr lang="it-IT" sz="2000" dirty="0" smtClean="0">
                <a:latin typeface="Arial Rounded MT Bold" pitchFamily="34" charset="0"/>
              </a:rPr>
              <a:t>5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43808" y="2060848"/>
            <a:ext cx="3510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I Maya e i numeri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7" y="2996952"/>
            <a:ext cx="3096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S</a:t>
            </a:r>
            <a:r>
              <a:rPr lang="it-IT" sz="2000" dirty="0" smtClean="0">
                <a:latin typeface="Arial Rounded MT Bold" pitchFamily="34" charset="0"/>
              </a:rPr>
              <a:t>istema </a:t>
            </a:r>
            <a:r>
              <a:rPr lang="it-IT" sz="2000" dirty="0">
                <a:latin typeface="Arial Rounded MT Bold" pitchFamily="34" charset="0"/>
              </a:rPr>
              <a:t>di numerazione a base venti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9" name="Picture 8" descr="C:\Documents and Settings\Korisnik\Desktop\matematica\I maya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852936"/>
            <a:ext cx="442798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4581128"/>
            <a:ext cx="4536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sz="2000" dirty="0"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S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teli di pietra</a:t>
            </a:r>
            <a:r>
              <a:rPr kumimoji="0" lang="hr-HR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Calibri" pitchFamily="34" charset="0"/>
                <a:cs typeface="Times New Roman" pitchFamily="18" charset="0"/>
              </a:rPr>
              <a:t>date e calendari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99592" y="5733256"/>
            <a:ext cx="2310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S</a:t>
            </a:r>
            <a:r>
              <a:rPr lang="it-IT" sz="2000" dirty="0" smtClean="0">
                <a:latin typeface="Arial Rounded MT Bold" pitchFamily="34" charset="0"/>
              </a:rPr>
              <a:t>istema </a:t>
            </a:r>
            <a:r>
              <a:rPr lang="it-IT" sz="2000" dirty="0">
                <a:latin typeface="Arial Rounded MT Bold" pitchFamily="34" charset="0"/>
              </a:rPr>
              <a:t>additivo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1763688" y="414908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1763688" y="5229200"/>
            <a:ext cx="360040" cy="360040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39752" y="260648"/>
            <a:ext cx="45597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latin typeface="Arial Rounded MT Bold" pitchFamily="34" charset="0"/>
              </a:rPr>
              <a:t>I Babilonesi e i numeri</a:t>
            </a:r>
            <a:endParaRPr lang="en-US" sz="32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9512" y="14127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sz="2000" dirty="0">
                <a:latin typeface="Arial Rounded MT Bold" pitchFamily="34" charset="0"/>
              </a:rPr>
              <a:t>Il sistema di numerazione babilonese è </a:t>
            </a:r>
            <a:r>
              <a:rPr lang="it-IT" sz="2000" dirty="0" smtClean="0">
                <a:latin typeface="Arial Rounded MT Bold" pitchFamily="34" charset="0"/>
              </a:rPr>
              <a:t>costituito da </a:t>
            </a:r>
            <a:r>
              <a:rPr lang="it-IT" sz="2000" dirty="0">
                <a:latin typeface="Arial Rounded MT Bold" pitchFamily="34" charset="0"/>
              </a:rPr>
              <a:t>simboli </a:t>
            </a:r>
            <a:r>
              <a:rPr lang="it-IT" sz="2000" dirty="0" smtClean="0">
                <a:latin typeface="Arial Rounded MT Bold" pitchFamily="34" charset="0"/>
              </a:rPr>
              <a:t>cuneiformi</a:t>
            </a:r>
            <a:r>
              <a:rPr lang="hr-HR" sz="2000" dirty="0" smtClean="0">
                <a:latin typeface="Arial Rounded MT Bold" pitchFamily="34" charset="0"/>
              </a:rPr>
              <a:t>.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6" name="Picture 5" descr="http://digilander.libero.it/scienza_in_gioco/La%20storia%20dei%20numeri_file/image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196752"/>
            <a:ext cx="4762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644008" y="2420888"/>
            <a:ext cx="2010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I</a:t>
            </a:r>
            <a:r>
              <a:rPr lang="it-IT" sz="2000" dirty="0" smtClean="0">
                <a:latin typeface="Arial Rounded MT Bold" pitchFamily="34" charset="0"/>
              </a:rPr>
              <a:t>l </a:t>
            </a:r>
            <a:r>
              <a:rPr lang="it-IT" sz="2000" dirty="0">
                <a:latin typeface="Arial Rounded MT Bold" pitchFamily="34" charset="0"/>
              </a:rPr>
              <a:t>''chiodo'' </a:t>
            </a:r>
            <a:r>
              <a:rPr lang="hr-HR" sz="2000" dirty="0" smtClean="0">
                <a:latin typeface="Arial Rounded MT Bold" pitchFamily="34" charset="0"/>
              </a:rPr>
              <a:t> (1) 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8" name="Picture 7" descr="http://digilander.libero.it/scienza_in_gioco/La%20storia%20dei%20numeri_file/image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196752"/>
            <a:ext cx="33528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695728" y="2276872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>
                <a:latin typeface="Arial Rounded MT Bold" pitchFamily="34" charset="0"/>
              </a:rPr>
              <a:t>L</a:t>
            </a:r>
            <a:r>
              <a:rPr lang="it-IT" sz="2000" dirty="0" smtClean="0">
                <a:latin typeface="Arial Rounded MT Bold" pitchFamily="34" charset="0"/>
              </a:rPr>
              <a:t>a </a:t>
            </a:r>
            <a:r>
              <a:rPr lang="it-IT" sz="2000" dirty="0">
                <a:latin typeface="Arial Rounded MT Bold" pitchFamily="34" charset="0"/>
              </a:rPr>
              <a:t>''coda di rondine</a:t>
            </a:r>
            <a:r>
              <a:rPr lang="it-IT" sz="2000" dirty="0" smtClean="0">
                <a:latin typeface="Arial Rounded MT Bold" pitchFamily="34" charset="0"/>
              </a:rPr>
              <a:t>'‘</a:t>
            </a:r>
            <a:r>
              <a:rPr lang="hr-HR" sz="2000" dirty="0" smtClean="0">
                <a:latin typeface="Arial Rounded MT Bold" pitchFamily="34" charset="0"/>
              </a:rPr>
              <a:t> (10)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10" name="Picture 9" descr="http://digilander.libero.it/scienza_in_gioco/La%20storia%20dei%20numeri_file/image01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356992"/>
            <a:ext cx="633670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55776" y="188640"/>
            <a:ext cx="4248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I Greci e i numeri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Rounded MT Bold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9592" y="908720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latin typeface="Arial Rounded MT Bold" pitchFamily="34" charset="0"/>
              </a:rPr>
              <a:t>Il sistema adottato era additivo e le singole lettere dell’alfabeto erano usate per rappresentare sia le nove cifre da 1 a 9 che gli altri numeri.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47664" y="2276872"/>
            <a:ext cx="6534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2000" dirty="0" smtClean="0">
                <a:latin typeface="Arial Rounded MT Bold" pitchFamily="34" charset="0"/>
              </a:rPr>
              <a:t>A</a:t>
            </a:r>
            <a:r>
              <a:rPr lang="it-IT" sz="2000" dirty="0" smtClean="0">
                <a:latin typeface="Arial Rounded MT Bold" pitchFamily="34" charset="0"/>
              </a:rPr>
              <a:t>baco</a:t>
            </a:r>
            <a:r>
              <a:rPr lang="hr-HR" sz="2000" dirty="0">
                <a:latin typeface="Arial Rounded MT Bold" pitchFamily="34" charset="0"/>
              </a:rPr>
              <a:t> </a:t>
            </a:r>
            <a:r>
              <a:rPr lang="hr-HR" sz="2000" dirty="0" smtClean="0">
                <a:latin typeface="Arial Rounded MT Bold" pitchFamily="34" charset="0"/>
              </a:rPr>
              <a:t>   </a:t>
            </a:r>
          </a:p>
          <a:p>
            <a:pPr algn="ctr"/>
            <a:r>
              <a:rPr lang="hr-HR" sz="2000" dirty="0">
                <a:latin typeface="Arial Rounded MT Bold" pitchFamily="34" charset="0"/>
              </a:rPr>
              <a:t>T</a:t>
            </a:r>
            <a:r>
              <a:rPr lang="it-IT" sz="2000" dirty="0" smtClean="0">
                <a:latin typeface="Arial Rounded MT Bold" pitchFamily="34" charset="0"/>
              </a:rPr>
              <a:t>avole </a:t>
            </a:r>
            <a:r>
              <a:rPr lang="it-IT" sz="2000" dirty="0">
                <a:latin typeface="Arial Rounded MT Bold" pitchFamily="34" charset="0"/>
              </a:rPr>
              <a:t>della moltiplicazione e della </a:t>
            </a:r>
            <a:r>
              <a:rPr lang="it-IT" sz="2000" dirty="0" smtClean="0">
                <a:latin typeface="Arial Rounded MT Bold" pitchFamily="34" charset="0"/>
              </a:rPr>
              <a:t>divisione </a:t>
            </a:r>
            <a:endParaRPr lang="en-US" sz="2000" dirty="0"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321297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latin typeface="Arial Rounded MT Bold" pitchFamily="34" charset="0"/>
              </a:rPr>
              <a:t>Sistema acrofonico</a:t>
            </a:r>
            <a:endParaRPr lang="en-US" sz="2000" dirty="0">
              <a:latin typeface="Arial Rounded MT Bold" pitchFamily="34" charset="0"/>
            </a:endParaRPr>
          </a:p>
        </p:txBody>
      </p:sp>
      <p:pic>
        <p:nvPicPr>
          <p:cNvPr id="8" name="Picture 7" descr="C:\Documents and Settings\Korisnik\Desktop\matematica\greci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645024"/>
            <a:ext cx="69847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4716016" y="1988840"/>
            <a:ext cx="288032" cy="288032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4716016" y="2924944"/>
            <a:ext cx="288032" cy="288032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đanski">
  <a:themeElements>
    <a:clrScheme name="Građan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Građan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rađan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338</TotalTime>
  <Words>721</Words>
  <Application>Microsoft Office PowerPoint</Application>
  <PresentationFormat>Prikaz na zaslonu (4:3)</PresentationFormat>
  <Paragraphs>109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18" baseType="lpstr">
      <vt:lpstr>Građanski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Company>Deftones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Miro</cp:lastModifiedBy>
  <cp:revision>33</cp:revision>
  <dcterms:created xsi:type="dcterms:W3CDTF">2013-05-21T15:18:00Z</dcterms:created>
  <dcterms:modified xsi:type="dcterms:W3CDTF">2014-09-21T19:13:31Z</dcterms:modified>
</cp:coreProperties>
</file>